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98" r:id="rId1"/>
  </p:sldMasterIdLst>
  <p:notesMasterIdLst>
    <p:notesMasterId r:id="rId34"/>
  </p:notesMasterIdLst>
  <p:handoutMasterIdLst>
    <p:handoutMasterId r:id="rId35"/>
  </p:handoutMasterIdLst>
  <p:sldIdLst>
    <p:sldId id="1173" r:id="rId2"/>
    <p:sldId id="1188" r:id="rId3"/>
    <p:sldId id="1189" r:id="rId4"/>
    <p:sldId id="1190" r:id="rId5"/>
    <p:sldId id="1379" r:id="rId6"/>
    <p:sldId id="1355" r:id="rId7"/>
    <p:sldId id="1356" r:id="rId8"/>
    <p:sldId id="1357" r:id="rId9"/>
    <p:sldId id="1358" r:id="rId10"/>
    <p:sldId id="1383" r:id="rId11"/>
    <p:sldId id="1363" r:id="rId12"/>
    <p:sldId id="1364" r:id="rId13"/>
    <p:sldId id="1365" r:id="rId14"/>
    <p:sldId id="1367" r:id="rId15"/>
    <p:sldId id="1368" r:id="rId16"/>
    <p:sldId id="1369" r:id="rId17"/>
    <p:sldId id="1370" r:id="rId18"/>
    <p:sldId id="1371" r:id="rId19"/>
    <p:sldId id="1372" r:id="rId20"/>
    <p:sldId id="1373" r:id="rId21"/>
    <p:sldId id="1374" r:id="rId22"/>
    <p:sldId id="1375" r:id="rId23"/>
    <p:sldId id="1376" r:id="rId24"/>
    <p:sldId id="1339" r:id="rId25"/>
    <p:sldId id="1340" r:id="rId26"/>
    <p:sldId id="1384" r:id="rId27"/>
    <p:sldId id="1385" r:id="rId28"/>
    <p:sldId id="1386" r:id="rId29"/>
    <p:sldId id="1387" r:id="rId30"/>
    <p:sldId id="1388" r:id="rId31"/>
    <p:sldId id="1389" r:id="rId32"/>
    <p:sldId id="1390" r:id="rId33"/>
  </p:sldIdLst>
  <p:sldSz cx="9144000" cy="6858000" type="screen4x3"/>
  <p:notesSz cx="6669088" cy="9926638"/>
  <p:defaultTextStyle>
    <a:defPPr>
      <a:defRPr lang="fr-FR"/>
    </a:defPPr>
    <a:lvl1pPr algn="ctr" rtl="0" eaLnBrk="0" fontAlgn="base" hangingPunct="0">
      <a:spcBef>
        <a:spcPct val="50000"/>
      </a:spcBef>
      <a:spcAft>
        <a:spcPct val="0"/>
      </a:spcAft>
      <a:defRPr sz="1600" b="1" kern="1200">
        <a:solidFill>
          <a:srgbClr val="0E2B8D"/>
        </a:solidFill>
        <a:latin typeface="Arial" charset="0"/>
        <a:ea typeface="+mn-ea"/>
        <a:cs typeface="+mn-cs"/>
      </a:defRPr>
    </a:lvl1pPr>
    <a:lvl2pPr marL="457200" algn="ctr" rtl="0" eaLnBrk="0" fontAlgn="base" hangingPunct="0">
      <a:spcBef>
        <a:spcPct val="50000"/>
      </a:spcBef>
      <a:spcAft>
        <a:spcPct val="0"/>
      </a:spcAft>
      <a:defRPr sz="1600" b="1" kern="1200">
        <a:solidFill>
          <a:srgbClr val="0E2B8D"/>
        </a:solidFill>
        <a:latin typeface="Arial" charset="0"/>
        <a:ea typeface="+mn-ea"/>
        <a:cs typeface="+mn-cs"/>
      </a:defRPr>
    </a:lvl2pPr>
    <a:lvl3pPr marL="914400" algn="ctr" rtl="0" eaLnBrk="0" fontAlgn="base" hangingPunct="0">
      <a:spcBef>
        <a:spcPct val="50000"/>
      </a:spcBef>
      <a:spcAft>
        <a:spcPct val="0"/>
      </a:spcAft>
      <a:defRPr sz="1600" b="1" kern="1200">
        <a:solidFill>
          <a:srgbClr val="0E2B8D"/>
        </a:solidFill>
        <a:latin typeface="Arial" charset="0"/>
        <a:ea typeface="+mn-ea"/>
        <a:cs typeface="+mn-cs"/>
      </a:defRPr>
    </a:lvl3pPr>
    <a:lvl4pPr marL="1371600" algn="ctr" rtl="0" eaLnBrk="0" fontAlgn="base" hangingPunct="0">
      <a:spcBef>
        <a:spcPct val="50000"/>
      </a:spcBef>
      <a:spcAft>
        <a:spcPct val="0"/>
      </a:spcAft>
      <a:defRPr sz="1600" b="1" kern="1200">
        <a:solidFill>
          <a:srgbClr val="0E2B8D"/>
        </a:solidFill>
        <a:latin typeface="Arial" charset="0"/>
        <a:ea typeface="+mn-ea"/>
        <a:cs typeface="+mn-cs"/>
      </a:defRPr>
    </a:lvl4pPr>
    <a:lvl5pPr marL="1828800" algn="ctr" rtl="0" eaLnBrk="0" fontAlgn="base" hangingPunct="0">
      <a:spcBef>
        <a:spcPct val="50000"/>
      </a:spcBef>
      <a:spcAft>
        <a:spcPct val="0"/>
      </a:spcAft>
      <a:defRPr sz="1600" b="1" kern="1200">
        <a:solidFill>
          <a:srgbClr val="0E2B8D"/>
        </a:solidFill>
        <a:latin typeface="Arial" charset="0"/>
        <a:ea typeface="+mn-ea"/>
        <a:cs typeface="+mn-cs"/>
      </a:defRPr>
    </a:lvl5pPr>
    <a:lvl6pPr marL="2286000" algn="l" defTabSz="914400" rtl="0" eaLnBrk="1" latinLnBrk="0" hangingPunct="1">
      <a:defRPr sz="1600" b="1" kern="1200">
        <a:solidFill>
          <a:srgbClr val="0E2B8D"/>
        </a:solidFill>
        <a:latin typeface="Arial" charset="0"/>
        <a:ea typeface="+mn-ea"/>
        <a:cs typeface="+mn-cs"/>
      </a:defRPr>
    </a:lvl6pPr>
    <a:lvl7pPr marL="2743200" algn="l" defTabSz="914400" rtl="0" eaLnBrk="1" latinLnBrk="0" hangingPunct="1">
      <a:defRPr sz="1600" b="1" kern="1200">
        <a:solidFill>
          <a:srgbClr val="0E2B8D"/>
        </a:solidFill>
        <a:latin typeface="Arial" charset="0"/>
        <a:ea typeface="+mn-ea"/>
        <a:cs typeface="+mn-cs"/>
      </a:defRPr>
    </a:lvl7pPr>
    <a:lvl8pPr marL="3200400" algn="l" defTabSz="914400" rtl="0" eaLnBrk="1" latinLnBrk="0" hangingPunct="1">
      <a:defRPr sz="1600" b="1" kern="1200">
        <a:solidFill>
          <a:srgbClr val="0E2B8D"/>
        </a:solidFill>
        <a:latin typeface="Arial" charset="0"/>
        <a:ea typeface="+mn-ea"/>
        <a:cs typeface="+mn-cs"/>
      </a:defRPr>
    </a:lvl8pPr>
    <a:lvl9pPr marL="3657600" algn="l" defTabSz="914400" rtl="0" eaLnBrk="1" latinLnBrk="0" hangingPunct="1">
      <a:defRPr sz="1600" b="1" kern="1200">
        <a:solidFill>
          <a:srgbClr val="0E2B8D"/>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76"/>
    <a:srgbClr val="01814E"/>
    <a:srgbClr val="863543"/>
    <a:srgbClr val="FF9900"/>
    <a:srgbClr val="E2F903"/>
    <a:srgbClr val="009999"/>
    <a:srgbClr val="663300"/>
    <a:srgbClr val="FF9933"/>
    <a:srgbClr val="9966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4B1156A-380E-4F78-BDF5-A606A8083BF9}" styleName="Stijl, gemiddeld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085" autoAdjust="0"/>
    <p:restoredTop sz="87000" autoAdjust="0"/>
  </p:normalViewPr>
  <p:slideViewPr>
    <p:cSldViewPr snapToGrid="0">
      <p:cViewPr varScale="1">
        <p:scale>
          <a:sx n="74" d="100"/>
          <a:sy n="74" d="100"/>
        </p:scale>
        <p:origin x="-1902" y="-90"/>
      </p:cViewPr>
      <p:guideLst>
        <p:guide orient="horz" pos="836"/>
        <p:guide pos="5524"/>
        <p:guide pos="565"/>
        <p:guide pos="2972"/>
        <p:guide pos="303"/>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1302"/>
    </p:cViewPr>
  </p:sorterViewPr>
  <p:notesViewPr>
    <p:cSldViewPr snapToGrid="0">
      <p:cViewPr>
        <p:scale>
          <a:sx n="75" d="100"/>
          <a:sy n="75" d="100"/>
        </p:scale>
        <p:origin x="-2100" y="288"/>
      </p:cViewPr>
      <p:guideLst>
        <p:guide orient="horz" pos="3126"/>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367563" y="717436"/>
            <a:ext cx="5848302" cy="498395"/>
          </a:xfrm>
          <a:prstGeom prst="rect">
            <a:avLst/>
          </a:prstGeom>
          <a:noFill/>
          <a:ln w="9525">
            <a:noFill/>
            <a:miter lim="800000"/>
            <a:headEnd/>
            <a:tailEnd/>
          </a:ln>
          <a:effectLst/>
        </p:spPr>
        <p:txBody>
          <a:bodyPr vert="horz" wrap="square" lIns="91150" tIns="45575" rIns="91150" bIns="45575" numCol="1" anchor="t" anchorCtr="0" compatLnSpc="1">
            <a:prstTxWarp prst="textNoShape">
              <a:avLst/>
            </a:prstTxWarp>
          </a:bodyPr>
          <a:lstStyle>
            <a:lvl1pPr algn="l" defTabSz="911994">
              <a:spcBef>
                <a:spcPct val="0"/>
              </a:spcBef>
              <a:defRPr sz="1000" b="0">
                <a:solidFill>
                  <a:schemeClr val="tx1"/>
                </a:solidFill>
              </a:defRPr>
            </a:lvl1pPr>
          </a:lstStyle>
          <a:p>
            <a:pPr>
              <a:defRPr/>
            </a:pPr>
            <a:endParaRPr lang="fr-FR"/>
          </a:p>
        </p:txBody>
      </p:sp>
      <p:sp>
        <p:nvSpPr>
          <p:cNvPr id="117765" name="Rectangle 5"/>
          <p:cNvSpPr>
            <a:spLocks noGrp="1" noChangeArrowheads="1"/>
          </p:cNvSpPr>
          <p:nvPr>
            <p:ph type="sldNum" sz="quarter" idx="3"/>
          </p:nvPr>
        </p:nvSpPr>
        <p:spPr bwMode="auto">
          <a:xfrm>
            <a:off x="3137923" y="9083906"/>
            <a:ext cx="419722" cy="245928"/>
          </a:xfrm>
          <a:prstGeom prst="rect">
            <a:avLst/>
          </a:prstGeom>
          <a:noFill/>
          <a:ln w="9525">
            <a:noFill/>
            <a:miter lim="800000"/>
            <a:headEnd/>
            <a:tailEnd/>
          </a:ln>
          <a:effectLst/>
        </p:spPr>
        <p:txBody>
          <a:bodyPr vert="horz" wrap="none" lIns="91150" tIns="45575" rIns="91150" bIns="45575" numCol="1" anchor="b" anchorCtr="0" compatLnSpc="1">
            <a:prstTxWarp prst="textNoShape">
              <a:avLst/>
            </a:prstTxWarp>
            <a:spAutoFit/>
          </a:bodyPr>
          <a:lstStyle>
            <a:lvl1pPr defTabSz="911994">
              <a:spcBef>
                <a:spcPct val="0"/>
              </a:spcBef>
              <a:defRPr sz="1000" b="0">
                <a:solidFill>
                  <a:schemeClr val="tx1"/>
                </a:solidFill>
              </a:defRPr>
            </a:lvl1pPr>
          </a:lstStyle>
          <a:p>
            <a:pPr>
              <a:defRPr/>
            </a:pPr>
            <a:fld id="{972EC1FF-BB31-4424-B662-578A1ABE2370}" type="slidenum">
              <a:rPr lang="fr-FR"/>
              <a:pPr>
                <a:defRPr/>
              </a:pPr>
              <a:t>‹nr.›</a:t>
            </a:fld>
            <a:endParaRPr lang="fr-FR"/>
          </a:p>
        </p:txBody>
      </p:sp>
      <p:sp>
        <p:nvSpPr>
          <p:cNvPr id="117767" name="Rectangle 7"/>
          <p:cNvSpPr>
            <a:spLocks noGrp="1" noChangeArrowheads="1"/>
          </p:cNvSpPr>
          <p:nvPr>
            <p:ph type="ftr" sz="quarter" idx="2"/>
          </p:nvPr>
        </p:nvSpPr>
        <p:spPr bwMode="auto">
          <a:xfrm>
            <a:off x="383138" y="9082720"/>
            <a:ext cx="1282903" cy="247114"/>
          </a:xfrm>
          <a:prstGeom prst="rect">
            <a:avLst/>
          </a:prstGeom>
          <a:noFill/>
          <a:ln w="9525">
            <a:noFill/>
            <a:miter lim="800000"/>
            <a:headEnd/>
            <a:tailEnd/>
          </a:ln>
          <a:effectLst/>
        </p:spPr>
        <p:txBody>
          <a:bodyPr vert="horz" wrap="none" lIns="92323" tIns="46162" rIns="92323" bIns="46162" numCol="1" anchor="b" anchorCtr="0" compatLnSpc="1">
            <a:prstTxWarp prst="textNoShape">
              <a:avLst/>
            </a:prstTxWarp>
            <a:spAutoFit/>
          </a:bodyPr>
          <a:lstStyle>
            <a:lvl1pPr algn="l" defTabSz="923019">
              <a:defRPr sz="1000" b="0">
                <a:solidFill>
                  <a:schemeClr val="tx1"/>
                </a:solidFill>
              </a:defRPr>
            </a:lvl1pPr>
          </a:lstStyle>
          <a:p>
            <a:pPr>
              <a:defRPr/>
            </a:pPr>
            <a:r>
              <a:rPr lang="fr-FR" smtClean="0"/>
              <a:t>OCMW-infosessies</a:t>
            </a:r>
            <a:endParaRPr lang="fr-FR"/>
          </a:p>
        </p:txBody>
      </p:sp>
      <p:sp>
        <p:nvSpPr>
          <p:cNvPr id="117768" name="Rectangle 8"/>
          <p:cNvSpPr>
            <a:spLocks noGrp="1" noChangeArrowheads="1"/>
          </p:cNvSpPr>
          <p:nvPr>
            <p:ph type="dt" sz="quarter" idx="1"/>
          </p:nvPr>
        </p:nvSpPr>
        <p:spPr bwMode="auto">
          <a:xfrm>
            <a:off x="4066556" y="8944133"/>
            <a:ext cx="2225625" cy="385700"/>
          </a:xfrm>
          <a:prstGeom prst="rect">
            <a:avLst/>
          </a:prstGeom>
          <a:noFill/>
          <a:ln w="9525">
            <a:noFill/>
            <a:miter lim="800000"/>
            <a:headEnd/>
            <a:tailEnd/>
          </a:ln>
          <a:effectLst/>
        </p:spPr>
        <p:txBody>
          <a:bodyPr vert="horz" wrap="square" lIns="92323" tIns="46162" rIns="92323" bIns="46162" numCol="1" anchor="b" anchorCtr="0" compatLnSpc="1">
            <a:prstTxWarp prst="textNoShape">
              <a:avLst/>
            </a:prstTxWarp>
          </a:bodyPr>
          <a:lstStyle>
            <a:lvl1pPr algn="r" defTabSz="923019">
              <a:defRPr sz="1000" b="0">
                <a:solidFill>
                  <a:schemeClr val="tx1"/>
                </a:solidFill>
              </a:defRPr>
            </a:lvl1pPr>
          </a:lstStyle>
          <a:p>
            <a:pPr>
              <a:defRPr/>
            </a:pPr>
            <a:r>
              <a:rPr lang="nl-BE" smtClean="0"/>
              <a:t>oktober 2016</a:t>
            </a:r>
            <a:endParaRPr lang="fr-FR"/>
          </a:p>
        </p:txBody>
      </p:sp>
    </p:spTree>
    <p:extLst>
      <p:ext uri="{BB962C8B-B14F-4D97-AF65-F5344CB8AC3E}">
        <p14:creationId xmlns:p14="http://schemas.microsoft.com/office/powerpoint/2010/main" val="29474615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7" name="Rectangle 5"/>
          <p:cNvSpPr>
            <a:spLocks noGrp="1" noChangeArrowheads="1"/>
          </p:cNvSpPr>
          <p:nvPr>
            <p:ph type="body" sz="quarter" idx="3"/>
          </p:nvPr>
        </p:nvSpPr>
        <p:spPr bwMode="auto">
          <a:xfrm>
            <a:off x="836362" y="5242675"/>
            <a:ext cx="4983905" cy="3644317"/>
          </a:xfrm>
          <a:prstGeom prst="rect">
            <a:avLst/>
          </a:prstGeom>
          <a:noFill/>
          <a:ln w="9525">
            <a:noFill/>
            <a:miter lim="800000"/>
            <a:headEnd/>
            <a:tailEnd/>
          </a:ln>
          <a:effectLst/>
        </p:spPr>
        <p:txBody>
          <a:bodyPr vert="horz" wrap="square" lIns="91150" tIns="45575" rIns="91150" bIns="45575"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15714" name="Rectangle 2"/>
          <p:cNvSpPr>
            <a:spLocks noGrp="1" noChangeArrowheads="1"/>
          </p:cNvSpPr>
          <p:nvPr>
            <p:ph type="hdr" sz="quarter"/>
          </p:nvPr>
        </p:nvSpPr>
        <p:spPr bwMode="auto">
          <a:xfrm>
            <a:off x="735126" y="430144"/>
            <a:ext cx="5105388" cy="379351"/>
          </a:xfrm>
          <a:prstGeom prst="rect">
            <a:avLst/>
          </a:prstGeom>
          <a:noFill/>
          <a:ln w="9525">
            <a:noFill/>
            <a:miter lim="800000"/>
            <a:headEnd/>
            <a:tailEnd/>
          </a:ln>
          <a:effectLst/>
        </p:spPr>
        <p:txBody>
          <a:bodyPr vert="horz" wrap="none" lIns="91150" tIns="45575" rIns="91150" bIns="45575" numCol="1" anchor="t" anchorCtr="0" compatLnSpc="1">
            <a:prstTxWarp prst="textNoShape">
              <a:avLst/>
            </a:prstTxWarp>
          </a:bodyPr>
          <a:lstStyle>
            <a:lvl1pPr algn="l" defTabSz="911994">
              <a:spcBef>
                <a:spcPct val="0"/>
              </a:spcBef>
              <a:defRPr sz="1000" b="0">
                <a:solidFill>
                  <a:schemeClr val="tx1"/>
                </a:solidFill>
              </a:defRPr>
            </a:lvl1pPr>
          </a:lstStyle>
          <a:p>
            <a:pPr>
              <a:defRPr/>
            </a:pPr>
            <a:endParaRPr lang="fr-FR"/>
          </a:p>
        </p:txBody>
      </p:sp>
      <p:sp>
        <p:nvSpPr>
          <p:cNvPr id="11268" name="Rectangle 4"/>
          <p:cNvSpPr>
            <a:spLocks noGrp="1" noRot="1" noChangeAspect="1" noChangeArrowheads="1" noTextEdit="1"/>
          </p:cNvSpPr>
          <p:nvPr>
            <p:ph type="sldImg" idx="2"/>
          </p:nvPr>
        </p:nvSpPr>
        <p:spPr bwMode="auto">
          <a:xfrm>
            <a:off x="852488" y="742950"/>
            <a:ext cx="4964112" cy="3724275"/>
          </a:xfrm>
          <a:prstGeom prst="rect">
            <a:avLst/>
          </a:prstGeom>
          <a:noFill/>
          <a:ln w="9525">
            <a:solidFill>
              <a:srgbClr val="000000"/>
            </a:solidFill>
            <a:miter lim="800000"/>
            <a:headEnd/>
            <a:tailEnd/>
          </a:ln>
        </p:spPr>
      </p:sp>
      <p:sp>
        <p:nvSpPr>
          <p:cNvPr id="115724" name="Text Box 12"/>
          <p:cNvSpPr txBox="1">
            <a:spLocks noChangeArrowheads="1"/>
          </p:cNvSpPr>
          <p:nvPr/>
        </p:nvSpPr>
        <p:spPr bwMode="auto">
          <a:xfrm>
            <a:off x="836363" y="4903005"/>
            <a:ext cx="605855" cy="274593"/>
          </a:xfrm>
          <a:prstGeom prst="rect">
            <a:avLst/>
          </a:prstGeom>
          <a:noFill/>
          <a:ln w="9525">
            <a:noFill/>
            <a:miter lim="800000"/>
            <a:headEnd/>
            <a:tailEnd/>
          </a:ln>
          <a:effectLst/>
        </p:spPr>
        <p:txBody>
          <a:bodyPr wrap="none" lIns="91164" tIns="45583" rIns="91164" bIns="45583">
            <a:spAutoFit/>
          </a:bodyPr>
          <a:lstStyle/>
          <a:p>
            <a:pPr algn="l" defTabSz="911994">
              <a:spcBef>
                <a:spcPct val="0"/>
              </a:spcBef>
              <a:defRPr/>
            </a:pPr>
            <a:r>
              <a:rPr lang="fr-BE" sz="1200">
                <a:solidFill>
                  <a:schemeClr val="tx1"/>
                </a:solidFill>
              </a:rPr>
              <a:t>Notes</a:t>
            </a:r>
            <a:endParaRPr lang="en-GB" sz="1200">
              <a:solidFill>
                <a:schemeClr val="tx1"/>
              </a:solidFill>
            </a:endParaRPr>
          </a:p>
        </p:txBody>
      </p:sp>
      <p:sp>
        <p:nvSpPr>
          <p:cNvPr id="115727" name="Rectangle 15"/>
          <p:cNvSpPr>
            <a:spLocks noGrp="1" noChangeArrowheads="1"/>
          </p:cNvSpPr>
          <p:nvPr>
            <p:ph type="dt" sz="quarter" idx="1"/>
          </p:nvPr>
        </p:nvSpPr>
        <p:spPr bwMode="auto">
          <a:xfrm>
            <a:off x="4066556" y="8944133"/>
            <a:ext cx="2225625" cy="385700"/>
          </a:xfrm>
          <a:prstGeom prst="rect">
            <a:avLst/>
          </a:prstGeom>
          <a:noFill/>
          <a:ln w="9525">
            <a:noFill/>
            <a:miter lim="800000"/>
            <a:headEnd/>
            <a:tailEnd/>
          </a:ln>
          <a:effectLst/>
        </p:spPr>
        <p:txBody>
          <a:bodyPr vert="horz" wrap="square" lIns="92323" tIns="46162" rIns="92323" bIns="46162" numCol="1" anchor="b" anchorCtr="0" compatLnSpc="1">
            <a:prstTxWarp prst="textNoShape">
              <a:avLst/>
            </a:prstTxWarp>
          </a:bodyPr>
          <a:lstStyle>
            <a:lvl1pPr algn="r" defTabSz="923019">
              <a:defRPr sz="1000" b="0">
                <a:solidFill>
                  <a:schemeClr val="tx1"/>
                </a:solidFill>
              </a:defRPr>
            </a:lvl1pPr>
          </a:lstStyle>
          <a:p>
            <a:pPr>
              <a:defRPr/>
            </a:pPr>
            <a:r>
              <a:rPr lang="nl-BE" smtClean="0"/>
              <a:t>oktober 2016</a:t>
            </a:r>
            <a:endParaRPr lang="fr-FR"/>
          </a:p>
        </p:txBody>
      </p:sp>
      <p:sp>
        <p:nvSpPr>
          <p:cNvPr id="115729" name="Rectangle 17"/>
          <p:cNvSpPr>
            <a:spLocks noGrp="1" noChangeArrowheads="1"/>
          </p:cNvSpPr>
          <p:nvPr>
            <p:ph type="sldNum" sz="quarter" idx="5"/>
          </p:nvPr>
        </p:nvSpPr>
        <p:spPr bwMode="auto">
          <a:xfrm>
            <a:off x="3138295" y="9082720"/>
            <a:ext cx="422091" cy="247114"/>
          </a:xfrm>
          <a:prstGeom prst="rect">
            <a:avLst/>
          </a:prstGeom>
          <a:noFill/>
          <a:ln w="9525">
            <a:noFill/>
            <a:miter lim="800000"/>
            <a:headEnd/>
            <a:tailEnd/>
          </a:ln>
          <a:effectLst/>
        </p:spPr>
        <p:txBody>
          <a:bodyPr vert="horz" wrap="none" lIns="92323" tIns="46162" rIns="92323" bIns="46162" numCol="1" anchor="b" anchorCtr="0" compatLnSpc="1">
            <a:prstTxWarp prst="textNoShape">
              <a:avLst/>
            </a:prstTxWarp>
            <a:spAutoFit/>
          </a:bodyPr>
          <a:lstStyle>
            <a:lvl1pPr defTabSz="923019">
              <a:defRPr sz="1000" b="0">
                <a:solidFill>
                  <a:schemeClr val="tx1"/>
                </a:solidFill>
              </a:defRPr>
            </a:lvl1pPr>
          </a:lstStyle>
          <a:p>
            <a:pPr>
              <a:defRPr/>
            </a:pPr>
            <a:fld id="{DA557098-CE14-45BC-B6FB-3934AACDB380}" type="slidenum">
              <a:rPr lang="fr-FR"/>
              <a:pPr>
                <a:defRPr/>
              </a:pPr>
              <a:t>‹nr.›</a:t>
            </a:fld>
            <a:endParaRPr lang="fr-FR"/>
          </a:p>
        </p:txBody>
      </p:sp>
      <p:sp>
        <p:nvSpPr>
          <p:cNvPr id="115730" name="Rectangle 18"/>
          <p:cNvSpPr>
            <a:spLocks noGrp="1" noChangeArrowheads="1"/>
          </p:cNvSpPr>
          <p:nvPr>
            <p:ph type="ftr" sz="quarter" idx="4"/>
          </p:nvPr>
        </p:nvSpPr>
        <p:spPr bwMode="auto">
          <a:xfrm>
            <a:off x="383138" y="9082720"/>
            <a:ext cx="1282903" cy="247114"/>
          </a:xfrm>
          <a:prstGeom prst="rect">
            <a:avLst/>
          </a:prstGeom>
          <a:noFill/>
          <a:ln w="9525">
            <a:noFill/>
            <a:miter lim="800000"/>
            <a:headEnd/>
            <a:tailEnd/>
          </a:ln>
          <a:effectLst/>
        </p:spPr>
        <p:txBody>
          <a:bodyPr vert="horz" wrap="none" lIns="92323" tIns="46162" rIns="92323" bIns="46162" numCol="1" anchor="b" anchorCtr="0" compatLnSpc="1">
            <a:prstTxWarp prst="textNoShape">
              <a:avLst/>
            </a:prstTxWarp>
            <a:spAutoFit/>
          </a:bodyPr>
          <a:lstStyle>
            <a:lvl1pPr algn="l" defTabSz="923019">
              <a:defRPr sz="1000" b="0">
                <a:solidFill>
                  <a:schemeClr val="tx1"/>
                </a:solidFill>
              </a:defRPr>
            </a:lvl1pPr>
          </a:lstStyle>
          <a:p>
            <a:pPr>
              <a:defRPr/>
            </a:pPr>
            <a:r>
              <a:rPr lang="fr-FR" smtClean="0"/>
              <a:t>OCMW-infosessies</a:t>
            </a:r>
            <a:endParaRPr lang="fr-FR"/>
          </a:p>
        </p:txBody>
      </p:sp>
    </p:spTree>
    <p:extLst>
      <p:ext uri="{BB962C8B-B14F-4D97-AF65-F5344CB8AC3E}">
        <p14:creationId xmlns:p14="http://schemas.microsoft.com/office/powerpoint/2010/main" val="2696976368"/>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5"/>
          <p:cNvSpPr>
            <a:spLocks noGrp="1" noChangeArrowheads="1"/>
          </p:cNvSpPr>
          <p:nvPr>
            <p:ph type="dt" sz="quarter" idx="1"/>
          </p:nvPr>
        </p:nvSpPr>
        <p:spPr>
          <a:noFill/>
        </p:spPr>
        <p:txBody>
          <a:bodyPr/>
          <a:lstStyle/>
          <a:p>
            <a:r>
              <a:rPr lang="nl-BE" smtClean="0"/>
              <a:t>oktober 2016</a:t>
            </a:r>
            <a:endParaRPr lang="fr-FR" smtClean="0"/>
          </a:p>
        </p:txBody>
      </p:sp>
      <p:sp>
        <p:nvSpPr>
          <p:cNvPr id="12291" name="Rectangle 17"/>
          <p:cNvSpPr>
            <a:spLocks noGrp="1" noChangeArrowheads="1"/>
          </p:cNvSpPr>
          <p:nvPr>
            <p:ph type="sldNum" sz="quarter" idx="5"/>
          </p:nvPr>
        </p:nvSpPr>
        <p:spPr>
          <a:xfrm>
            <a:off x="3220850" y="9082720"/>
            <a:ext cx="256981" cy="247114"/>
          </a:xfrm>
          <a:noFill/>
        </p:spPr>
        <p:txBody>
          <a:bodyPr/>
          <a:lstStyle/>
          <a:p>
            <a:fld id="{9BAEB798-5354-4901-B151-1E76A8F02D63}" type="slidenum">
              <a:rPr lang="fr-FR" smtClean="0"/>
              <a:pPr/>
              <a:t>1</a:t>
            </a:fld>
            <a:endParaRPr lang="fr-FR" smtClean="0"/>
          </a:p>
        </p:txBody>
      </p:sp>
      <p:sp>
        <p:nvSpPr>
          <p:cNvPr id="12292" name="Rectangle 18"/>
          <p:cNvSpPr>
            <a:spLocks noGrp="1" noChangeArrowheads="1"/>
          </p:cNvSpPr>
          <p:nvPr>
            <p:ph type="ftr" sz="quarter" idx="4"/>
          </p:nvPr>
        </p:nvSpPr>
        <p:spPr>
          <a:noFill/>
        </p:spPr>
        <p:txBody>
          <a:bodyPr/>
          <a:lstStyle/>
          <a:p>
            <a:r>
              <a:rPr lang="fr-FR" smtClean="0"/>
              <a:t>OCMW-infosessies</a:t>
            </a:r>
          </a:p>
        </p:txBody>
      </p:sp>
      <p:sp>
        <p:nvSpPr>
          <p:cNvPr id="12293" name="Rectangle 1026"/>
          <p:cNvSpPr>
            <a:spLocks noGrp="1" noRot="1" noChangeAspect="1" noChangeArrowheads="1" noTextEdit="1"/>
          </p:cNvSpPr>
          <p:nvPr>
            <p:ph type="sldImg"/>
          </p:nvPr>
        </p:nvSpPr>
        <p:spPr>
          <a:ln/>
        </p:spPr>
      </p:sp>
      <p:sp>
        <p:nvSpPr>
          <p:cNvPr id="12294" name="Rectangle 1027"/>
          <p:cNvSpPr>
            <a:spLocks noGrp="1" noChangeArrowheads="1"/>
          </p:cNvSpPr>
          <p:nvPr>
            <p:ph type="body" idx="1"/>
          </p:nvPr>
        </p:nvSpPr>
        <p:spPr>
          <a:noFill/>
          <a:ln/>
        </p:spPr>
        <p:txBody>
          <a:bodyPr/>
          <a:lstStyle/>
          <a:p>
            <a:pPr eaLnBrk="1" hangingPunct="1"/>
            <a:endParaRPr lang="nl-N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17339">
              <a:defRPr/>
            </a:pPr>
            <a:r>
              <a:rPr lang="nl-BE" dirty="0"/>
              <a:t>ervaring opdoen bij bestaande en nieuwe klanten om hier als Eandis de nodige lessen te kunnen uittrekken naar een globalere uitrol toe’.</a:t>
            </a:r>
          </a:p>
          <a:p>
            <a:endParaRPr lang="nl-BE" dirty="0"/>
          </a:p>
        </p:txBody>
      </p:sp>
      <p:sp>
        <p:nvSpPr>
          <p:cNvPr id="4" name="Tijdelijke aanduiding voor datum 3"/>
          <p:cNvSpPr>
            <a:spLocks noGrp="1"/>
          </p:cNvSpPr>
          <p:nvPr>
            <p:ph type="dt" sz="quarter" idx="10"/>
          </p:nvPr>
        </p:nvSpPr>
        <p:spPr/>
        <p:txBody>
          <a:bodyPr/>
          <a:lstStyle/>
          <a:p>
            <a:pPr>
              <a:defRPr/>
            </a:pPr>
            <a:fld id="{55F14F5D-FD22-416C-A622-867537E1DBF1}" type="datetime1">
              <a:rPr lang="nl-BE" smtClean="0"/>
              <a:t>16/11/2016</a:t>
            </a:fld>
            <a:endParaRPr lang="fr-FR"/>
          </a:p>
        </p:txBody>
      </p:sp>
      <p:sp>
        <p:nvSpPr>
          <p:cNvPr id="5" name="Tijdelijke aanduiding voor voettekst 4"/>
          <p:cNvSpPr>
            <a:spLocks noGrp="1"/>
          </p:cNvSpPr>
          <p:nvPr>
            <p:ph type="ftr" sz="quarter" idx="11"/>
          </p:nvPr>
        </p:nvSpPr>
        <p:spPr>
          <a:xfrm>
            <a:off x="383138" y="9082720"/>
            <a:ext cx="3461385" cy="247114"/>
          </a:xfrm>
        </p:spPr>
        <p:txBody>
          <a:bodyPr/>
          <a:lstStyle/>
          <a:p>
            <a:pPr>
              <a:defRPr/>
            </a:pPr>
            <a:r>
              <a:rPr lang="nl-BE" smtClean="0"/>
              <a:t>Prepayment Slim - Voorstelling OCMW's pilootgemeenten</a:t>
            </a:r>
            <a:endParaRPr lang="fr-FR"/>
          </a:p>
        </p:txBody>
      </p:sp>
    </p:spTree>
    <p:extLst>
      <p:ext uri="{BB962C8B-B14F-4D97-AF65-F5344CB8AC3E}">
        <p14:creationId xmlns:p14="http://schemas.microsoft.com/office/powerpoint/2010/main" val="1406008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17339">
              <a:defRPr/>
            </a:pPr>
            <a:r>
              <a:rPr lang="nl-BE" dirty="0" err="1"/>
              <a:t>Bullet</a:t>
            </a:r>
            <a:r>
              <a:rPr lang="nl-BE" dirty="0"/>
              <a:t> 3: ervaring opdoen bij bestaande en nieuwe klanten om hier als Eandis de nodige lessen te kunnen uittrekken naar een globalere uitrol toe</a:t>
            </a:r>
          </a:p>
          <a:p>
            <a:endParaRPr lang="nl-BE" dirty="0"/>
          </a:p>
        </p:txBody>
      </p:sp>
      <p:sp>
        <p:nvSpPr>
          <p:cNvPr id="4" name="Tijdelijke aanduiding voor datum 3"/>
          <p:cNvSpPr>
            <a:spLocks noGrp="1"/>
          </p:cNvSpPr>
          <p:nvPr>
            <p:ph type="dt" sz="quarter" idx="10"/>
          </p:nvPr>
        </p:nvSpPr>
        <p:spPr/>
        <p:txBody>
          <a:bodyPr/>
          <a:lstStyle/>
          <a:p>
            <a:pPr>
              <a:defRPr/>
            </a:pPr>
            <a:fld id="{55F14F5D-FD22-416C-A622-867537E1DBF1}" type="datetime1">
              <a:rPr lang="nl-BE" smtClean="0"/>
              <a:t>16/11/2016</a:t>
            </a:fld>
            <a:endParaRPr lang="fr-FR"/>
          </a:p>
        </p:txBody>
      </p:sp>
      <p:sp>
        <p:nvSpPr>
          <p:cNvPr id="5" name="Tijdelijke aanduiding voor voettekst 4"/>
          <p:cNvSpPr>
            <a:spLocks noGrp="1"/>
          </p:cNvSpPr>
          <p:nvPr>
            <p:ph type="ftr" sz="quarter" idx="11"/>
          </p:nvPr>
        </p:nvSpPr>
        <p:spPr>
          <a:xfrm>
            <a:off x="383138" y="9082720"/>
            <a:ext cx="3461385" cy="247114"/>
          </a:xfrm>
        </p:spPr>
        <p:txBody>
          <a:bodyPr/>
          <a:lstStyle/>
          <a:p>
            <a:pPr>
              <a:defRPr/>
            </a:pPr>
            <a:r>
              <a:rPr lang="nl-BE" smtClean="0"/>
              <a:t>Prepayment Slim - Voorstelling OCMW's pilootgemeenten</a:t>
            </a:r>
            <a:endParaRPr lang="fr-FR"/>
          </a:p>
        </p:txBody>
      </p:sp>
    </p:spTree>
    <p:extLst>
      <p:ext uri="{BB962C8B-B14F-4D97-AF65-F5344CB8AC3E}">
        <p14:creationId xmlns:p14="http://schemas.microsoft.com/office/powerpoint/2010/main" val="1406008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Date Placeholder 3"/>
          <p:cNvSpPr>
            <a:spLocks noGrp="1"/>
          </p:cNvSpPr>
          <p:nvPr>
            <p:ph type="dt" sz="quarter" idx="10"/>
          </p:nvPr>
        </p:nvSpPr>
        <p:spPr/>
        <p:txBody>
          <a:bodyPr/>
          <a:lstStyle/>
          <a:p>
            <a:pPr>
              <a:defRPr/>
            </a:pPr>
            <a:fld id="{55F14F5D-FD22-416C-A622-867537E1DBF1}" type="datetime1">
              <a:rPr lang="nl-BE" smtClean="0"/>
              <a:t>16/11/2016</a:t>
            </a:fld>
            <a:endParaRPr lang="fr-FR"/>
          </a:p>
        </p:txBody>
      </p:sp>
      <p:sp>
        <p:nvSpPr>
          <p:cNvPr id="5" name="Footer Placeholder 4"/>
          <p:cNvSpPr>
            <a:spLocks noGrp="1"/>
          </p:cNvSpPr>
          <p:nvPr>
            <p:ph type="ftr" sz="quarter" idx="11"/>
          </p:nvPr>
        </p:nvSpPr>
        <p:spPr>
          <a:xfrm>
            <a:off x="383138" y="9082720"/>
            <a:ext cx="3461385" cy="247114"/>
          </a:xfrm>
        </p:spPr>
        <p:txBody>
          <a:bodyPr/>
          <a:lstStyle/>
          <a:p>
            <a:pPr>
              <a:defRPr/>
            </a:pPr>
            <a:r>
              <a:rPr lang="nl-BE" smtClean="0"/>
              <a:t>Prepayment Slim - Voorstelling OCMW's pilootgemeenten</a:t>
            </a:r>
            <a:endParaRPr lang="fr-FR"/>
          </a:p>
        </p:txBody>
      </p:sp>
    </p:spTree>
    <p:extLst>
      <p:ext uri="{BB962C8B-B14F-4D97-AF65-F5344CB8AC3E}">
        <p14:creationId xmlns:p14="http://schemas.microsoft.com/office/powerpoint/2010/main" val="1257377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14128">
              <a:defRPr/>
            </a:pPr>
            <a:endParaRPr lang="nl-BE" baseline="0" dirty="0" smtClean="0"/>
          </a:p>
          <a:p>
            <a:pPr marL="172001" indent="-172001" defTabSz="914128">
              <a:buFont typeface="Arial" panose="020B0604020202020204" pitchFamily="34" charset="0"/>
              <a:buChar char="•"/>
              <a:defRPr/>
            </a:pPr>
            <a:r>
              <a:rPr lang="nl-BE" dirty="0" smtClean="0"/>
              <a:t>* De Budgetmeter:</a:t>
            </a:r>
          </a:p>
          <a:p>
            <a:pPr marL="172001" indent="-172001" defTabSz="914128">
              <a:buFont typeface="Arial" panose="020B0604020202020204" pitchFamily="34" charset="0"/>
              <a:buChar char="•"/>
              <a:defRPr/>
            </a:pPr>
            <a:r>
              <a:rPr lang="nl-BE" dirty="0" smtClean="0"/>
              <a:t>Het is in het belang van iedereen om de budgetmeter zo vroeg mogelijk te kunnen plaatsen:</a:t>
            </a:r>
          </a:p>
          <a:p>
            <a:pPr defTabSz="914128">
              <a:defRPr/>
            </a:pPr>
            <a:r>
              <a:rPr lang="nl-BE" dirty="0" smtClean="0"/>
              <a:t>    * stoppen van de schuldopbouw</a:t>
            </a:r>
          </a:p>
          <a:p>
            <a:pPr defTabSz="914128">
              <a:defRPr/>
            </a:pPr>
            <a:r>
              <a:rPr lang="nl-BE" dirty="0" smtClean="0"/>
              <a:t>    * afbetalingsmogelijkheid van de schulden via de budgetmeter op een haalbare termijn</a:t>
            </a:r>
          </a:p>
          <a:p>
            <a:pPr defTabSz="914128">
              <a:defRPr/>
            </a:pPr>
            <a:r>
              <a:rPr lang="nl-BE" dirty="0" smtClean="0"/>
              <a:t>    * geen financiële verrassingen meer door </a:t>
            </a:r>
            <a:r>
              <a:rPr lang="nl-BE" dirty="0" err="1" smtClean="0"/>
              <a:t>aftrekeningsfacturen</a:t>
            </a:r>
            <a:endParaRPr lang="nl-BE" dirty="0" smtClean="0"/>
          </a:p>
          <a:p>
            <a:pPr defTabSz="914128">
              <a:defRPr/>
            </a:pPr>
            <a:r>
              <a:rPr lang="nl-BE" dirty="0" smtClean="0"/>
              <a:t>    * bewuster worden van het </a:t>
            </a:r>
            <a:r>
              <a:rPr lang="nl-BE" dirty="0" err="1" smtClean="0"/>
              <a:t>energrieverbruik</a:t>
            </a:r>
            <a:endParaRPr lang="nl-BE" dirty="0" smtClean="0"/>
          </a:p>
          <a:p>
            <a:endParaRPr lang="en-US" dirty="0"/>
          </a:p>
        </p:txBody>
      </p:sp>
      <p:sp>
        <p:nvSpPr>
          <p:cNvPr id="4" name="Tijdelijke aanduiding voor dianummer 3"/>
          <p:cNvSpPr>
            <a:spLocks noGrp="1"/>
          </p:cNvSpPr>
          <p:nvPr>
            <p:ph type="sldNum" sz="quarter" idx="10"/>
          </p:nvPr>
        </p:nvSpPr>
        <p:spPr>
          <a:xfrm>
            <a:off x="3220850" y="9082720"/>
            <a:ext cx="256981" cy="247114"/>
          </a:xfrm>
        </p:spPr>
        <p:txBody>
          <a:bodyPr/>
          <a:lstStyle/>
          <a:p>
            <a:fld id="{A1FA3CDC-8B9E-4704-870F-3A07F7FC15D6}" type="slidenum">
              <a:rPr lang="nl-BE" smtClean="0"/>
              <a:t>3</a:t>
            </a:fld>
            <a:endParaRPr lang="nl-BE"/>
          </a:p>
        </p:txBody>
      </p:sp>
    </p:spTree>
    <p:extLst>
      <p:ext uri="{BB962C8B-B14F-4D97-AF65-F5344CB8AC3E}">
        <p14:creationId xmlns:p14="http://schemas.microsoft.com/office/powerpoint/2010/main" val="385773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28">
              <a:defRPr/>
            </a:pPr>
            <a:endParaRPr lang="nl-BE" baseline="0" dirty="0" smtClean="0"/>
          </a:p>
          <a:p>
            <a:pPr marL="172001" indent="-172001" defTabSz="914128">
              <a:buFont typeface="Arial" panose="020B0604020202020204" pitchFamily="34" charset="0"/>
              <a:buChar char="•"/>
              <a:defRPr/>
            </a:pPr>
            <a:r>
              <a:rPr lang="nl-BE" baseline="0" dirty="0" smtClean="0"/>
              <a:t>De budgetmeterbrochure krijgt een update</a:t>
            </a:r>
          </a:p>
          <a:p>
            <a:pPr marL="172001" indent="-172001" defTabSz="914128">
              <a:buFont typeface="Arial" panose="020B0604020202020204" pitchFamily="34" charset="0"/>
              <a:buChar char="•"/>
              <a:defRPr/>
            </a:pPr>
            <a:r>
              <a:rPr lang="nl-BE" baseline="0" dirty="0" smtClean="0"/>
              <a:t>Er komt een extra flyer bij de herinnering na een onbetaalde factuur, dit om de voordelen van een budgetmeter beter kenbaar te maken bij de klanten</a:t>
            </a:r>
          </a:p>
          <a:p>
            <a:pPr marL="172001" indent="-172001" defTabSz="914128">
              <a:buFont typeface="Arial" panose="020B0604020202020204" pitchFamily="34" charset="0"/>
              <a:buChar char="•"/>
              <a:defRPr/>
            </a:pPr>
            <a:r>
              <a:rPr lang="nl-BE" baseline="0" dirty="0" smtClean="0"/>
              <a:t>Het contactkanaal mail en SMS zou geautomatiseerd vanuit de Eandis-systemen kunnen ingeschakeld worden</a:t>
            </a:r>
          </a:p>
          <a:p>
            <a:pPr marL="172001" indent="-172001" defTabSz="914128">
              <a:buFont typeface="Arial" panose="020B0604020202020204" pitchFamily="34" charset="0"/>
              <a:buChar char="•"/>
              <a:defRPr/>
            </a:pPr>
            <a:r>
              <a:rPr lang="nl-BE" baseline="0" dirty="0" smtClean="0"/>
              <a:t>Aan de dropbrief werd een Engelstalige kader toegevoegd, dit om anderstalige mensen te stimuleren om contact op te nemen ; dergelijke kader zou eventueel in de toekomst ook bij de herinnering op een onbetaalde factuur kunnen worden toegevoegd</a:t>
            </a:r>
          </a:p>
          <a:p>
            <a:pPr marL="172001" indent="-172001" defTabSz="914128">
              <a:buFont typeface="Arial" panose="020B0604020202020204" pitchFamily="34" charset="0"/>
              <a:buChar char="•"/>
              <a:defRPr/>
            </a:pPr>
            <a:r>
              <a:rPr lang="nl-BE" baseline="0" dirty="0" smtClean="0"/>
              <a:t>Het nummer van het callcenter wordt zichtbaar gemaakt bij de klanten waarnaar er gebeld wordt. Uit testen is namelijk gebleken dat klanten niet snel geneigd zijn om hun telefoon op te nemen wanneer ze gecontacteerd worden door een privénummer.</a:t>
            </a:r>
          </a:p>
          <a:p>
            <a:pPr marL="172001" indent="-172001" defTabSz="914128">
              <a:buFont typeface="Arial" panose="020B0604020202020204" pitchFamily="34" charset="0"/>
              <a:buChar char="•"/>
              <a:defRPr/>
            </a:pPr>
            <a:endParaRPr lang="nl-BE" baseline="0" dirty="0" smtClean="0"/>
          </a:p>
          <a:p>
            <a:pPr defTabSz="914128">
              <a:defRPr/>
            </a:pPr>
            <a:r>
              <a:rPr lang="nl-BE" baseline="0" dirty="0" smtClean="0"/>
              <a:t>Er worden nog verschillende andere analyses doorgevoerd in dit kader (zoals een optimalisatie in de samenwerking met de KSZ).</a:t>
            </a:r>
            <a:endParaRPr lang="nl-BE" dirty="0"/>
          </a:p>
        </p:txBody>
      </p:sp>
      <p:sp>
        <p:nvSpPr>
          <p:cNvPr id="4" name="Slide Number Placeholder 3"/>
          <p:cNvSpPr>
            <a:spLocks noGrp="1"/>
          </p:cNvSpPr>
          <p:nvPr>
            <p:ph type="sldNum" sz="quarter" idx="10"/>
          </p:nvPr>
        </p:nvSpPr>
        <p:spPr>
          <a:xfrm>
            <a:off x="3220850" y="9082720"/>
            <a:ext cx="256981" cy="247114"/>
          </a:xfrm>
        </p:spPr>
        <p:txBody>
          <a:bodyPr/>
          <a:lstStyle/>
          <a:p>
            <a:fld id="{A1FA3CDC-8B9E-4704-870F-3A07F7FC15D6}" type="slidenum">
              <a:rPr lang="nl-BE" smtClean="0"/>
              <a:t>4</a:t>
            </a:fld>
            <a:endParaRPr lang="nl-BE"/>
          </a:p>
        </p:txBody>
      </p:sp>
    </p:spTree>
    <p:extLst>
      <p:ext uri="{BB962C8B-B14F-4D97-AF65-F5344CB8AC3E}">
        <p14:creationId xmlns:p14="http://schemas.microsoft.com/office/powerpoint/2010/main" val="281830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28">
              <a:defRPr/>
            </a:pPr>
            <a:endParaRPr lang="nl-BE" baseline="0" dirty="0" smtClean="0"/>
          </a:p>
          <a:p>
            <a:pPr marL="172001" indent="-172001" defTabSz="914128">
              <a:buFont typeface="Arial" panose="020B0604020202020204" pitchFamily="34" charset="0"/>
              <a:buChar char="•"/>
              <a:defRPr/>
            </a:pPr>
            <a:r>
              <a:rPr lang="nl-BE" baseline="0" dirty="0" smtClean="0"/>
              <a:t>De budgetmeterbrochure krijgt een update</a:t>
            </a:r>
          </a:p>
          <a:p>
            <a:pPr marL="172001" indent="-172001" defTabSz="914128">
              <a:buFont typeface="Arial" panose="020B0604020202020204" pitchFamily="34" charset="0"/>
              <a:buChar char="•"/>
              <a:defRPr/>
            </a:pPr>
            <a:r>
              <a:rPr lang="nl-BE" baseline="0" dirty="0" smtClean="0"/>
              <a:t>Er komt een extra flyer bij de herinnering na een onbetaalde factuur, dit om de voordelen van een budgetmeter beter kenbaar te maken bij de klanten</a:t>
            </a:r>
          </a:p>
          <a:p>
            <a:pPr marL="172001" indent="-172001" defTabSz="914128">
              <a:buFont typeface="Arial" panose="020B0604020202020204" pitchFamily="34" charset="0"/>
              <a:buChar char="•"/>
              <a:defRPr/>
            </a:pPr>
            <a:r>
              <a:rPr lang="nl-BE" baseline="0" dirty="0" smtClean="0"/>
              <a:t>Het contactkanaal mail en SMS zou geautomatiseerd vanuit de Eandis-systemen kunnen ingeschakeld worden</a:t>
            </a:r>
          </a:p>
          <a:p>
            <a:pPr marL="172001" indent="-172001" defTabSz="914128">
              <a:buFont typeface="Arial" panose="020B0604020202020204" pitchFamily="34" charset="0"/>
              <a:buChar char="•"/>
              <a:defRPr/>
            </a:pPr>
            <a:r>
              <a:rPr lang="nl-BE" baseline="0" dirty="0" smtClean="0"/>
              <a:t>Aan de dropbrief werd een Engelstalige kader toegevoegd, dit om anderstalige mensen te stimuleren om contact op te nemen ; dergelijke kader zou eventueel in de toekomst ook bij de herinnering op een onbetaalde factuur kunnen worden toegevoegd</a:t>
            </a:r>
          </a:p>
          <a:p>
            <a:pPr marL="172001" indent="-172001" defTabSz="914128">
              <a:buFont typeface="Arial" panose="020B0604020202020204" pitchFamily="34" charset="0"/>
              <a:buChar char="•"/>
              <a:defRPr/>
            </a:pPr>
            <a:r>
              <a:rPr lang="nl-BE" baseline="0" dirty="0" smtClean="0"/>
              <a:t>Het nummer van het callcenter wordt zichtbaar gemaakt bij de klanten waarnaar er gebeld wordt. Uit testen is namelijk gebleken dat klanten niet snel geneigd zijn om hun telefoon op te nemen wanneer ze gecontacteerd worden door een privénummer.</a:t>
            </a:r>
          </a:p>
          <a:p>
            <a:pPr marL="172001" indent="-172001" defTabSz="914128">
              <a:buFont typeface="Arial" panose="020B0604020202020204" pitchFamily="34" charset="0"/>
              <a:buChar char="•"/>
              <a:defRPr/>
            </a:pPr>
            <a:endParaRPr lang="nl-BE" baseline="0" dirty="0" smtClean="0"/>
          </a:p>
          <a:p>
            <a:pPr defTabSz="914128">
              <a:defRPr/>
            </a:pPr>
            <a:r>
              <a:rPr lang="nl-BE" baseline="0" dirty="0" smtClean="0"/>
              <a:t>Er worden nog verschillende andere analyses doorgevoerd in dit kader (zoals een optimalisatie in de samenwerking met de KSZ).</a:t>
            </a:r>
            <a:endParaRPr lang="nl-BE" dirty="0"/>
          </a:p>
        </p:txBody>
      </p:sp>
      <p:sp>
        <p:nvSpPr>
          <p:cNvPr id="4" name="Slide Number Placeholder 3"/>
          <p:cNvSpPr>
            <a:spLocks noGrp="1"/>
          </p:cNvSpPr>
          <p:nvPr>
            <p:ph type="sldNum" sz="quarter" idx="10"/>
          </p:nvPr>
        </p:nvSpPr>
        <p:spPr>
          <a:xfrm>
            <a:off x="3220850" y="9082720"/>
            <a:ext cx="256981" cy="247114"/>
          </a:xfrm>
        </p:spPr>
        <p:txBody>
          <a:bodyPr/>
          <a:lstStyle/>
          <a:p>
            <a:fld id="{A1FA3CDC-8B9E-4704-870F-3A07F7FC15D6}" type="slidenum">
              <a:rPr lang="nl-BE" smtClean="0"/>
              <a:t>5</a:t>
            </a:fld>
            <a:endParaRPr lang="nl-BE"/>
          </a:p>
        </p:txBody>
      </p:sp>
    </p:spTree>
    <p:extLst>
      <p:ext uri="{BB962C8B-B14F-4D97-AF65-F5344CB8AC3E}">
        <p14:creationId xmlns:p14="http://schemas.microsoft.com/office/powerpoint/2010/main" val="281830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Date Placeholder 3"/>
          <p:cNvSpPr>
            <a:spLocks noGrp="1"/>
          </p:cNvSpPr>
          <p:nvPr>
            <p:ph type="dt" sz="quarter" idx="10"/>
          </p:nvPr>
        </p:nvSpPr>
        <p:spPr/>
        <p:txBody>
          <a:bodyPr/>
          <a:lstStyle/>
          <a:p>
            <a:pPr>
              <a:defRPr/>
            </a:pPr>
            <a:fld id="{55F14F5D-FD22-416C-A622-867537E1DBF1}" type="datetime1">
              <a:rPr lang="nl-BE" smtClean="0"/>
              <a:t>16/11/2016</a:t>
            </a:fld>
            <a:endParaRPr lang="fr-FR"/>
          </a:p>
        </p:txBody>
      </p:sp>
      <p:sp>
        <p:nvSpPr>
          <p:cNvPr id="5" name="Footer Placeholder 4"/>
          <p:cNvSpPr>
            <a:spLocks noGrp="1"/>
          </p:cNvSpPr>
          <p:nvPr>
            <p:ph type="ftr" sz="quarter" idx="11"/>
          </p:nvPr>
        </p:nvSpPr>
        <p:spPr>
          <a:xfrm>
            <a:off x="383138" y="9082720"/>
            <a:ext cx="3461385" cy="247114"/>
          </a:xfrm>
        </p:spPr>
        <p:txBody>
          <a:bodyPr/>
          <a:lstStyle/>
          <a:p>
            <a:pPr>
              <a:defRPr/>
            </a:pPr>
            <a:r>
              <a:rPr lang="nl-BE" smtClean="0"/>
              <a:t>Prepayment Slim - Voorstelling OCMW's pilootgemeenten</a:t>
            </a:r>
            <a:endParaRPr lang="fr-FR"/>
          </a:p>
        </p:txBody>
      </p:sp>
    </p:spTree>
    <p:extLst>
      <p:ext uri="{BB962C8B-B14F-4D97-AF65-F5344CB8AC3E}">
        <p14:creationId xmlns:p14="http://schemas.microsoft.com/office/powerpoint/2010/main" val="1784199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Date Placeholder 3"/>
          <p:cNvSpPr>
            <a:spLocks noGrp="1"/>
          </p:cNvSpPr>
          <p:nvPr>
            <p:ph type="dt" sz="quarter" idx="10"/>
          </p:nvPr>
        </p:nvSpPr>
        <p:spPr/>
        <p:txBody>
          <a:bodyPr/>
          <a:lstStyle/>
          <a:p>
            <a:pPr>
              <a:defRPr/>
            </a:pPr>
            <a:fld id="{55F14F5D-FD22-416C-A622-867537E1DBF1}" type="datetime1">
              <a:rPr lang="nl-BE" smtClean="0"/>
              <a:t>16/11/2016</a:t>
            </a:fld>
            <a:endParaRPr lang="fr-FR"/>
          </a:p>
        </p:txBody>
      </p:sp>
      <p:sp>
        <p:nvSpPr>
          <p:cNvPr id="5" name="Footer Placeholder 4"/>
          <p:cNvSpPr>
            <a:spLocks noGrp="1"/>
          </p:cNvSpPr>
          <p:nvPr>
            <p:ph type="ftr" sz="quarter" idx="11"/>
          </p:nvPr>
        </p:nvSpPr>
        <p:spPr>
          <a:xfrm>
            <a:off x="383138" y="9082720"/>
            <a:ext cx="3461385" cy="247114"/>
          </a:xfrm>
        </p:spPr>
        <p:txBody>
          <a:bodyPr/>
          <a:lstStyle/>
          <a:p>
            <a:pPr>
              <a:defRPr/>
            </a:pPr>
            <a:r>
              <a:rPr lang="nl-BE" smtClean="0"/>
              <a:t>Prepayment Slim - Voorstelling OCMW's pilootgemeenten</a:t>
            </a:r>
            <a:endParaRPr lang="fr-FR"/>
          </a:p>
        </p:txBody>
      </p:sp>
    </p:spTree>
    <p:extLst>
      <p:ext uri="{BB962C8B-B14F-4D97-AF65-F5344CB8AC3E}">
        <p14:creationId xmlns:p14="http://schemas.microsoft.com/office/powerpoint/2010/main" val="2748865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Date Placeholder 3"/>
          <p:cNvSpPr>
            <a:spLocks noGrp="1"/>
          </p:cNvSpPr>
          <p:nvPr>
            <p:ph type="dt" sz="quarter" idx="10"/>
          </p:nvPr>
        </p:nvSpPr>
        <p:spPr/>
        <p:txBody>
          <a:bodyPr/>
          <a:lstStyle/>
          <a:p>
            <a:pPr>
              <a:defRPr/>
            </a:pPr>
            <a:fld id="{55F14F5D-FD22-416C-A622-867537E1DBF1}" type="datetime1">
              <a:rPr lang="nl-BE" smtClean="0"/>
              <a:t>16/11/2016</a:t>
            </a:fld>
            <a:endParaRPr lang="fr-FR"/>
          </a:p>
        </p:txBody>
      </p:sp>
      <p:sp>
        <p:nvSpPr>
          <p:cNvPr id="5" name="Footer Placeholder 4"/>
          <p:cNvSpPr>
            <a:spLocks noGrp="1"/>
          </p:cNvSpPr>
          <p:nvPr>
            <p:ph type="ftr" sz="quarter" idx="11"/>
          </p:nvPr>
        </p:nvSpPr>
        <p:spPr>
          <a:xfrm>
            <a:off x="383138" y="9082720"/>
            <a:ext cx="3461385" cy="247114"/>
          </a:xfrm>
        </p:spPr>
        <p:txBody>
          <a:bodyPr/>
          <a:lstStyle/>
          <a:p>
            <a:pPr>
              <a:defRPr/>
            </a:pPr>
            <a:r>
              <a:rPr lang="nl-BE" smtClean="0"/>
              <a:t>Prepayment Slim - Voorstelling OCMW's pilootgemeenten</a:t>
            </a:r>
            <a:endParaRPr lang="fr-FR"/>
          </a:p>
        </p:txBody>
      </p:sp>
    </p:spTree>
    <p:extLst>
      <p:ext uri="{BB962C8B-B14F-4D97-AF65-F5344CB8AC3E}">
        <p14:creationId xmlns:p14="http://schemas.microsoft.com/office/powerpoint/2010/main" val="1515948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339">
              <a:defRPr/>
            </a:pPr>
            <a:r>
              <a:rPr lang="nl-BE" dirty="0">
                <a:solidFill>
                  <a:schemeClr val="accent6">
                    <a:lumMod val="25000"/>
                  </a:schemeClr>
                </a:solidFill>
              </a:rPr>
              <a:t>*IVR: Interactive Voice Response: computergestuurde berichtgeving via telefoon (principe sprekende klok)</a:t>
            </a:r>
          </a:p>
          <a:p>
            <a:endParaRPr lang="nl-BE" dirty="0"/>
          </a:p>
        </p:txBody>
      </p:sp>
      <p:sp>
        <p:nvSpPr>
          <p:cNvPr id="4" name="Date Placeholder 3"/>
          <p:cNvSpPr>
            <a:spLocks noGrp="1"/>
          </p:cNvSpPr>
          <p:nvPr>
            <p:ph type="dt" sz="quarter" idx="10"/>
          </p:nvPr>
        </p:nvSpPr>
        <p:spPr/>
        <p:txBody>
          <a:bodyPr/>
          <a:lstStyle/>
          <a:p>
            <a:pPr>
              <a:defRPr/>
            </a:pPr>
            <a:fld id="{55F14F5D-FD22-416C-A622-867537E1DBF1}" type="datetime1">
              <a:rPr lang="nl-BE" smtClean="0"/>
              <a:t>16/11/2016</a:t>
            </a:fld>
            <a:endParaRPr lang="fr-FR"/>
          </a:p>
        </p:txBody>
      </p:sp>
      <p:sp>
        <p:nvSpPr>
          <p:cNvPr id="5" name="Footer Placeholder 4"/>
          <p:cNvSpPr>
            <a:spLocks noGrp="1"/>
          </p:cNvSpPr>
          <p:nvPr>
            <p:ph type="ftr" sz="quarter" idx="11"/>
          </p:nvPr>
        </p:nvSpPr>
        <p:spPr>
          <a:xfrm>
            <a:off x="383138" y="9082720"/>
            <a:ext cx="3461385" cy="247114"/>
          </a:xfrm>
        </p:spPr>
        <p:txBody>
          <a:bodyPr/>
          <a:lstStyle/>
          <a:p>
            <a:pPr>
              <a:defRPr/>
            </a:pPr>
            <a:r>
              <a:rPr lang="nl-BE" smtClean="0"/>
              <a:t>Prepayment Slim - Voorstelling OCMW's pilootgemeenten</a:t>
            </a:r>
            <a:endParaRPr lang="fr-FR"/>
          </a:p>
        </p:txBody>
      </p:sp>
    </p:spTree>
    <p:extLst>
      <p:ext uri="{BB962C8B-B14F-4D97-AF65-F5344CB8AC3E}">
        <p14:creationId xmlns:p14="http://schemas.microsoft.com/office/powerpoint/2010/main" val="3113240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Date Placeholder 3"/>
          <p:cNvSpPr>
            <a:spLocks noGrp="1"/>
          </p:cNvSpPr>
          <p:nvPr>
            <p:ph type="dt" sz="quarter" idx="10"/>
          </p:nvPr>
        </p:nvSpPr>
        <p:spPr/>
        <p:txBody>
          <a:bodyPr/>
          <a:lstStyle/>
          <a:p>
            <a:pPr>
              <a:defRPr/>
            </a:pPr>
            <a:fld id="{55F14F5D-FD22-416C-A622-867537E1DBF1}" type="datetime1">
              <a:rPr lang="nl-BE" smtClean="0"/>
              <a:t>16/11/2016</a:t>
            </a:fld>
            <a:endParaRPr lang="fr-FR"/>
          </a:p>
        </p:txBody>
      </p:sp>
      <p:sp>
        <p:nvSpPr>
          <p:cNvPr id="5" name="Footer Placeholder 4"/>
          <p:cNvSpPr>
            <a:spLocks noGrp="1"/>
          </p:cNvSpPr>
          <p:nvPr>
            <p:ph type="ftr" sz="quarter" idx="11"/>
          </p:nvPr>
        </p:nvSpPr>
        <p:spPr>
          <a:xfrm>
            <a:off x="383138" y="9082720"/>
            <a:ext cx="3461385" cy="247114"/>
          </a:xfrm>
        </p:spPr>
        <p:txBody>
          <a:bodyPr/>
          <a:lstStyle/>
          <a:p>
            <a:pPr>
              <a:defRPr/>
            </a:pPr>
            <a:r>
              <a:rPr lang="nl-BE" smtClean="0"/>
              <a:t>Prepayment Slim - Voorstelling OCMW's pilootgemeenten</a:t>
            </a:r>
            <a:endParaRPr lang="fr-FR"/>
          </a:p>
        </p:txBody>
      </p:sp>
    </p:spTree>
    <p:extLst>
      <p:ext uri="{BB962C8B-B14F-4D97-AF65-F5344CB8AC3E}">
        <p14:creationId xmlns:p14="http://schemas.microsoft.com/office/powerpoint/2010/main" val="3639189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8" name="Afbeelding 7" descr="Banner Eandis-slides 2011.png"/>
          <p:cNvPicPr>
            <a:picLocks noChangeAspect="1"/>
          </p:cNvPicPr>
          <p:nvPr userDrawn="1"/>
        </p:nvPicPr>
        <p:blipFill>
          <a:blip r:embed="rId2" cstate="print"/>
          <a:stretch>
            <a:fillRect/>
          </a:stretch>
        </p:blipFill>
        <p:spPr>
          <a:xfrm>
            <a:off x="2540714" y="1047750"/>
            <a:ext cx="6603286" cy="1630800"/>
          </a:xfrm>
          <a:prstGeom prst="rect">
            <a:avLst/>
          </a:prstGeom>
        </p:spPr>
      </p:pic>
      <p:sp>
        <p:nvSpPr>
          <p:cNvPr id="3" name="Rectangle 8"/>
          <p:cNvSpPr>
            <a:spLocks noChangeArrowheads="1"/>
          </p:cNvSpPr>
          <p:nvPr/>
        </p:nvSpPr>
        <p:spPr bwMode="auto">
          <a:xfrm>
            <a:off x="371475" y="1047750"/>
            <a:ext cx="2190750" cy="1630363"/>
          </a:xfrm>
          <a:prstGeom prst="rect">
            <a:avLst/>
          </a:prstGeom>
          <a:solidFill>
            <a:schemeClr val="tx2"/>
          </a:solidFill>
          <a:ln w="9525">
            <a:noFill/>
            <a:miter lim="800000"/>
            <a:headEnd/>
            <a:tailEnd/>
          </a:ln>
          <a:effectLst/>
        </p:spPr>
        <p:txBody>
          <a:bodyPr lIns="90000" tIns="46800" rIns="90000" bIns="46800" anchor="ctr">
            <a:spAutoFit/>
          </a:bodyPr>
          <a:lstStyle/>
          <a:p>
            <a:pPr>
              <a:defRPr/>
            </a:pPr>
            <a:endParaRPr lang="nl-BE"/>
          </a:p>
        </p:txBody>
      </p:sp>
      <p:pic>
        <p:nvPicPr>
          <p:cNvPr id="5" name="Picture 4" descr="W:\07_0002\16_CP\06_Woord_&amp;_Beeldcomm\03_Graf_Vormg_&amp;_Drukwerkbeh\LOGO's\Eandis\EANDIS\Bewerkingen\BMP JPG _ _ _\Eandis kleur\Eandis kleur 3cm.png"/>
          <p:cNvPicPr>
            <a:picLocks noChangeAspect="1" noChangeArrowheads="1"/>
          </p:cNvPicPr>
          <p:nvPr/>
        </p:nvPicPr>
        <p:blipFill>
          <a:blip r:embed="rId3" cstate="print"/>
          <a:srcRect/>
          <a:stretch>
            <a:fillRect/>
          </a:stretch>
        </p:blipFill>
        <p:spPr bwMode="auto">
          <a:xfrm>
            <a:off x="498475" y="1382713"/>
            <a:ext cx="1931988" cy="876300"/>
          </a:xfrm>
          <a:prstGeom prst="rect">
            <a:avLst/>
          </a:prstGeom>
          <a:noFill/>
          <a:ln w="9525">
            <a:noFill/>
            <a:miter lim="800000"/>
            <a:headEnd/>
            <a:tailEnd/>
          </a:ln>
        </p:spPr>
      </p:pic>
      <p:pic>
        <p:nvPicPr>
          <p:cNvPr id="6" name="Picture 5" descr="W:\GEDIS001\Uitwisseling grafische vormgeving\presentaties PP\2008\0803_Opendeur Melle 11 april 08\quote_vlak1.png"/>
          <p:cNvPicPr>
            <a:picLocks noChangeAspect="1" noChangeArrowheads="1"/>
          </p:cNvPicPr>
          <p:nvPr/>
        </p:nvPicPr>
        <p:blipFill>
          <a:blip r:embed="rId4" cstate="print"/>
          <a:srcRect/>
          <a:stretch>
            <a:fillRect/>
          </a:stretch>
        </p:blipFill>
        <p:spPr bwMode="auto">
          <a:xfrm>
            <a:off x="3752850" y="2982913"/>
            <a:ext cx="4924425" cy="2238375"/>
          </a:xfrm>
          <a:prstGeom prst="rect">
            <a:avLst/>
          </a:prstGeom>
          <a:noFill/>
          <a:ln w="9525">
            <a:noFill/>
            <a:miter lim="800000"/>
            <a:headEnd/>
            <a:tailEnd/>
          </a:ln>
        </p:spPr>
      </p:pic>
      <p:sp>
        <p:nvSpPr>
          <p:cNvPr id="11" name="Tijdelijke aanduiding voor tekst 10"/>
          <p:cNvSpPr>
            <a:spLocks noGrp="1"/>
          </p:cNvSpPr>
          <p:nvPr>
            <p:ph type="body" sz="quarter" idx="10" hasCustomPrompt="1"/>
          </p:nvPr>
        </p:nvSpPr>
        <p:spPr>
          <a:xfrm>
            <a:off x="3906467" y="3152347"/>
            <a:ext cx="4584390" cy="1651221"/>
          </a:xfrm>
        </p:spPr>
        <p:txBody>
          <a:bodyPr/>
          <a:lstStyle>
            <a:lvl1pPr>
              <a:buNone/>
              <a:defRPr lang="nl-NL" sz="3500" b="1" kern="1200" dirty="0" smtClean="0">
                <a:solidFill>
                  <a:srgbClr val="003376"/>
                </a:solidFill>
                <a:latin typeface="Trebuchet MS" pitchFamily="34" charset="0"/>
                <a:ea typeface="+mn-ea"/>
                <a:cs typeface="Arial" charset="0"/>
              </a:defRPr>
            </a:lvl1pPr>
            <a:lvl2pPr marL="0" indent="0">
              <a:buNone/>
              <a:defRPr sz="1600" i="1">
                <a:solidFill>
                  <a:schemeClr val="accent1"/>
                </a:solidFill>
              </a:defRPr>
            </a:lvl2pPr>
          </a:lstStyle>
          <a:p>
            <a:pPr lvl="0"/>
            <a:r>
              <a:rPr lang="nl-NL" dirty="0" smtClean="0"/>
              <a:t>Titel</a:t>
            </a:r>
          </a:p>
          <a:p>
            <a:pPr lvl="0"/>
            <a:endParaRPr lang="nl-NL" dirty="0" smtClean="0"/>
          </a:p>
          <a:p>
            <a:pPr lvl="1"/>
            <a:r>
              <a:rPr lang="nl-NL" dirty="0" smtClean="0"/>
              <a:t>Maand 2013</a:t>
            </a:r>
            <a:endParaRPr lang="nl-BE" dirty="0"/>
          </a:p>
        </p:txBody>
      </p:sp>
      <p:sp>
        <p:nvSpPr>
          <p:cNvPr id="15" name="Tijdelijke aanduiding voor tekst 14"/>
          <p:cNvSpPr>
            <a:spLocks noGrp="1"/>
          </p:cNvSpPr>
          <p:nvPr>
            <p:ph type="body" sz="quarter" idx="11" hasCustomPrompt="1"/>
          </p:nvPr>
        </p:nvSpPr>
        <p:spPr>
          <a:xfrm>
            <a:off x="284902" y="391320"/>
            <a:ext cx="7766565" cy="1015663"/>
          </a:xfrm>
        </p:spPr>
        <p:txBody>
          <a:bodyPr/>
          <a:lstStyle>
            <a:lvl1pPr marL="0" indent="0">
              <a:buNone/>
              <a:defRPr sz="6000" baseline="0">
                <a:solidFill>
                  <a:schemeClr val="tx1">
                    <a:lumMod val="75000"/>
                  </a:schemeClr>
                </a:solidFill>
              </a:defRPr>
            </a:lvl1pPr>
          </a:lstStyle>
          <a:p>
            <a:pPr lvl="0"/>
            <a:r>
              <a:rPr lang="nl-NL" dirty="0" smtClean="0"/>
              <a:t>Welkom of Dank u</a:t>
            </a:r>
            <a:endParaRPr lang="nl-BE" dirty="0"/>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9" name="Rectangle 99"/>
          <p:cNvSpPr>
            <a:spLocks noChangeArrowheads="1"/>
          </p:cNvSpPr>
          <p:nvPr userDrawn="1"/>
        </p:nvSpPr>
        <p:spPr bwMode="auto">
          <a:xfrm>
            <a:off x="0" y="6438900"/>
            <a:ext cx="452438" cy="295275"/>
          </a:xfrm>
          <a:prstGeom prst="rect">
            <a:avLst/>
          </a:prstGeom>
          <a:solidFill>
            <a:srgbClr val="003376"/>
          </a:solidFill>
          <a:ln w="9525">
            <a:noFill/>
            <a:miter lim="800000"/>
            <a:headEnd/>
            <a:tailEnd/>
          </a:ln>
          <a:effectLst/>
        </p:spPr>
        <p:txBody>
          <a:bodyPr lIns="90000" tIns="46800" rIns="90000" bIns="46800" anchor="ctr">
            <a:spAutoFit/>
          </a:bodyPr>
          <a:lstStyle/>
          <a:p>
            <a:pPr>
              <a:defRPr/>
            </a:pPr>
            <a:endParaRPr lang="nl-BE"/>
          </a:p>
        </p:txBody>
      </p:sp>
      <p:sp>
        <p:nvSpPr>
          <p:cNvPr id="4" name="Rectangle 100"/>
          <p:cNvSpPr>
            <a:spLocks noChangeArrowheads="1"/>
          </p:cNvSpPr>
          <p:nvPr/>
        </p:nvSpPr>
        <p:spPr bwMode="auto">
          <a:xfrm>
            <a:off x="0" y="182563"/>
            <a:ext cx="495300" cy="503237"/>
          </a:xfrm>
          <a:prstGeom prst="rect">
            <a:avLst/>
          </a:prstGeom>
          <a:solidFill>
            <a:srgbClr val="01814E"/>
          </a:solidFill>
          <a:ln w="9525">
            <a:noFill/>
            <a:miter lim="800000"/>
            <a:headEnd/>
            <a:tailEnd/>
          </a:ln>
          <a:effectLst/>
        </p:spPr>
        <p:txBody>
          <a:bodyPr wrap="none" lIns="90000" tIns="46800" rIns="90000" bIns="46800" anchor="ctr">
            <a:spAutoFit/>
          </a:bodyPr>
          <a:lstStyle/>
          <a:p>
            <a:pPr>
              <a:defRPr/>
            </a:pPr>
            <a:endParaRPr lang="nl-BE"/>
          </a:p>
        </p:txBody>
      </p:sp>
      <p:sp>
        <p:nvSpPr>
          <p:cNvPr id="5" name="Rectangle 100"/>
          <p:cNvSpPr>
            <a:spLocks noChangeArrowheads="1"/>
          </p:cNvSpPr>
          <p:nvPr userDrawn="1"/>
        </p:nvSpPr>
        <p:spPr bwMode="auto">
          <a:xfrm>
            <a:off x="0" y="182563"/>
            <a:ext cx="495300" cy="503237"/>
          </a:xfrm>
          <a:prstGeom prst="rect">
            <a:avLst/>
          </a:prstGeom>
          <a:solidFill>
            <a:srgbClr val="01814E"/>
          </a:solidFill>
          <a:ln w="9525">
            <a:noFill/>
            <a:miter lim="800000"/>
            <a:headEnd/>
            <a:tailEnd/>
          </a:ln>
          <a:effectLst/>
        </p:spPr>
        <p:txBody>
          <a:bodyPr wrap="none" lIns="90000" tIns="46800" rIns="90000" bIns="46800" anchor="ctr">
            <a:spAutoFit/>
          </a:bodyPr>
          <a:lstStyle/>
          <a:p>
            <a:pPr>
              <a:defRPr/>
            </a:pPr>
            <a:endParaRPr lang="nl-BE"/>
          </a:p>
        </p:txBody>
      </p:sp>
      <p:sp>
        <p:nvSpPr>
          <p:cNvPr id="2" name="Titel 1"/>
          <p:cNvSpPr>
            <a:spLocks noGrp="1"/>
          </p:cNvSpPr>
          <p:nvPr>
            <p:ph type="title"/>
          </p:nvPr>
        </p:nvSpPr>
        <p:spPr/>
        <p:txBody>
          <a:bodyPr/>
          <a:lstStyle>
            <a:lvl1pPr marL="0" indent="357188">
              <a:defRPr/>
            </a:lvl1pPr>
          </a:lstStyle>
          <a:p>
            <a:r>
              <a:rPr lang="nl-NL" smtClean="0"/>
              <a:t>Klik om de stijl te bewerken</a:t>
            </a:r>
            <a:endParaRPr lang="nl-BE" dirty="0"/>
          </a:p>
        </p:txBody>
      </p:sp>
      <p:sp>
        <p:nvSpPr>
          <p:cNvPr id="3" name="Tijdelijke aanduiding voor inhoud 2"/>
          <p:cNvSpPr>
            <a:spLocks noGrp="1"/>
          </p:cNvSpPr>
          <p:nvPr>
            <p:ph idx="1"/>
          </p:nvPr>
        </p:nvSpPr>
        <p:spPr>
          <a:xfrm>
            <a:off x="503238" y="1079500"/>
            <a:ext cx="8170862" cy="2246769"/>
          </a:xfrm>
        </p:spPr>
        <p:txBody>
          <a:bodyPr/>
          <a:lstStyle>
            <a:lvl5pPr>
              <a:defRPr>
                <a:solidFill>
                  <a:srgbClr val="003376"/>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6" name="Rectangle 50"/>
          <p:cNvSpPr>
            <a:spLocks noGrp="1" noChangeArrowheads="1"/>
          </p:cNvSpPr>
          <p:nvPr>
            <p:ph type="sldNum" sz="quarter" idx="10"/>
          </p:nvPr>
        </p:nvSpPr>
        <p:spPr/>
        <p:txBody>
          <a:bodyPr/>
          <a:lstStyle>
            <a:lvl1pPr>
              <a:defRPr/>
            </a:lvl1pPr>
          </a:lstStyle>
          <a:p>
            <a:pPr>
              <a:defRPr/>
            </a:pPr>
            <a:fld id="{E1C2A3EB-AA00-4774-A8D8-7C0483F20AEA}" type="slidenum">
              <a:rPr lang="fr-FR"/>
              <a:pPr>
                <a:defRPr/>
              </a:pPr>
              <a:t>‹nr.›</a:t>
            </a:fld>
            <a:endParaRPr lang="fr-FR"/>
          </a:p>
        </p:txBody>
      </p:sp>
      <p:sp>
        <p:nvSpPr>
          <p:cNvPr id="7" name="Rectangle 92"/>
          <p:cNvSpPr>
            <a:spLocks noGrp="1" noChangeArrowheads="1"/>
          </p:cNvSpPr>
          <p:nvPr>
            <p:ph type="ftr" sz="quarter" idx="11"/>
          </p:nvPr>
        </p:nvSpPr>
        <p:spPr/>
        <p:txBody>
          <a:bodyPr/>
          <a:lstStyle>
            <a:lvl1pPr>
              <a:defRPr/>
            </a:lvl1pPr>
          </a:lstStyle>
          <a:p>
            <a:pPr>
              <a:defRPr/>
            </a:pPr>
            <a:r>
              <a:rPr lang="fr-FR" smtClean="0"/>
              <a:t>OCMW-infosessies</a:t>
            </a:r>
            <a:endParaRPr lang="fr-FR"/>
          </a:p>
        </p:txBody>
      </p:sp>
      <p:sp>
        <p:nvSpPr>
          <p:cNvPr id="8" name="Rectangle 93"/>
          <p:cNvSpPr>
            <a:spLocks noGrp="1" noChangeArrowheads="1"/>
          </p:cNvSpPr>
          <p:nvPr>
            <p:ph type="dt" sz="half" idx="12"/>
          </p:nvPr>
        </p:nvSpPr>
        <p:spPr/>
        <p:txBody>
          <a:bodyPr/>
          <a:lstStyle>
            <a:lvl1pPr>
              <a:defRPr/>
            </a:lvl1pPr>
          </a:lstStyle>
          <a:p>
            <a:pPr>
              <a:defRPr/>
            </a:pPr>
            <a:r>
              <a:rPr lang="nl-BE" smtClean="0"/>
              <a:t>oktober 2016</a:t>
            </a:r>
            <a:endParaRPr lang="fr-F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7" name="Rectangle 99"/>
          <p:cNvSpPr>
            <a:spLocks noChangeArrowheads="1"/>
          </p:cNvSpPr>
          <p:nvPr userDrawn="1"/>
        </p:nvSpPr>
        <p:spPr bwMode="auto">
          <a:xfrm>
            <a:off x="0" y="6438900"/>
            <a:ext cx="452438" cy="295275"/>
          </a:xfrm>
          <a:prstGeom prst="rect">
            <a:avLst/>
          </a:prstGeom>
          <a:solidFill>
            <a:srgbClr val="003376"/>
          </a:solidFill>
          <a:ln w="9525">
            <a:noFill/>
            <a:miter lim="800000"/>
            <a:headEnd/>
            <a:tailEnd/>
          </a:ln>
          <a:effectLst/>
        </p:spPr>
        <p:txBody>
          <a:bodyPr lIns="90000" tIns="46800" rIns="90000" bIns="46800" anchor="ctr">
            <a:spAutoFit/>
          </a:bodyPr>
          <a:lstStyle/>
          <a:p>
            <a:pPr>
              <a:defRPr/>
            </a:pPr>
            <a:endParaRPr lang="nl-BE"/>
          </a:p>
        </p:txBody>
      </p:sp>
      <p:sp>
        <p:nvSpPr>
          <p:cNvPr id="3" name="Rectangle 100"/>
          <p:cNvSpPr>
            <a:spLocks noChangeArrowheads="1"/>
          </p:cNvSpPr>
          <p:nvPr/>
        </p:nvSpPr>
        <p:spPr bwMode="auto">
          <a:xfrm>
            <a:off x="0" y="182563"/>
            <a:ext cx="495300" cy="503237"/>
          </a:xfrm>
          <a:prstGeom prst="rect">
            <a:avLst/>
          </a:prstGeom>
          <a:solidFill>
            <a:srgbClr val="01814E"/>
          </a:solidFill>
          <a:ln w="9525">
            <a:noFill/>
            <a:miter lim="800000"/>
            <a:headEnd/>
            <a:tailEnd/>
          </a:ln>
          <a:effectLst/>
        </p:spPr>
        <p:txBody>
          <a:bodyPr wrap="none" lIns="90000" tIns="46800" rIns="90000" bIns="46800" anchor="ctr">
            <a:spAutoFit/>
          </a:bodyPr>
          <a:lstStyle/>
          <a:p>
            <a:pPr>
              <a:defRPr/>
            </a:pPr>
            <a:endParaRPr lang="nl-BE"/>
          </a:p>
        </p:txBody>
      </p:sp>
      <p:sp>
        <p:nvSpPr>
          <p:cNvPr id="2" name="Titel 1"/>
          <p:cNvSpPr>
            <a:spLocks noGrp="1"/>
          </p:cNvSpPr>
          <p:nvPr>
            <p:ph type="title"/>
          </p:nvPr>
        </p:nvSpPr>
        <p:spPr/>
        <p:txBody>
          <a:bodyPr/>
          <a:lstStyle/>
          <a:p>
            <a:r>
              <a:rPr lang="nl-NL" smtClean="0"/>
              <a:t>Klik om de stijl te bewerken</a:t>
            </a:r>
            <a:endParaRPr lang="nl-BE" dirty="0"/>
          </a:p>
        </p:txBody>
      </p:sp>
      <p:sp>
        <p:nvSpPr>
          <p:cNvPr id="4" name="Tijdelijke aanduiding voor dianummer 2"/>
          <p:cNvSpPr>
            <a:spLocks noGrp="1"/>
          </p:cNvSpPr>
          <p:nvPr>
            <p:ph type="sldNum" sz="quarter" idx="10"/>
          </p:nvPr>
        </p:nvSpPr>
        <p:spPr/>
        <p:txBody>
          <a:bodyPr/>
          <a:lstStyle>
            <a:lvl1pPr>
              <a:defRPr/>
            </a:lvl1pPr>
          </a:lstStyle>
          <a:p>
            <a:pPr>
              <a:defRPr/>
            </a:pPr>
            <a:fld id="{BC4F5BC8-0903-4BAD-9A3B-055E8ED0129E}" type="slidenum">
              <a:rPr lang="fr-FR"/>
              <a:pPr>
                <a:defRPr/>
              </a:pPr>
              <a:t>‹nr.›</a:t>
            </a:fld>
            <a:endParaRPr lang="fr-FR"/>
          </a:p>
        </p:txBody>
      </p:sp>
      <p:sp>
        <p:nvSpPr>
          <p:cNvPr id="5" name="Tijdelijke aanduiding voor voettekst 3"/>
          <p:cNvSpPr>
            <a:spLocks noGrp="1"/>
          </p:cNvSpPr>
          <p:nvPr>
            <p:ph type="ftr" sz="quarter" idx="11"/>
          </p:nvPr>
        </p:nvSpPr>
        <p:spPr/>
        <p:txBody>
          <a:bodyPr/>
          <a:lstStyle>
            <a:lvl1pPr>
              <a:defRPr/>
            </a:lvl1pPr>
          </a:lstStyle>
          <a:p>
            <a:pPr>
              <a:defRPr/>
            </a:pPr>
            <a:r>
              <a:rPr lang="fr-FR" smtClean="0"/>
              <a:t>OCMW-infosessies</a:t>
            </a:r>
            <a:endParaRPr lang="fr-FR"/>
          </a:p>
        </p:txBody>
      </p:sp>
      <p:sp>
        <p:nvSpPr>
          <p:cNvPr id="6" name="Tijdelijke aanduiding voor datum 4"/>
          <p:cNvSpPr>
            <a:spLocks noGrp="1"/>
          </p:cNvSpPr>
          <p:nvPr>
            <p:ph type="dt" sz="half" idx="12"/>
          </p:nvPr>
        </p:nvSpPr>
        <p:spPr/>
        <p:txBody>
          <a:bodyPr/>
          <a:lstStyle>
            <a:lvl1pPr>
              <a:defRPr/>
            </a:lvl1pPr>
          </a:lstStyle>
          <a:p>
            <a:pPr>
              <a:defRPr/>
            </a:pPr>
            <a:r>
              <a:rPr lang="nl-BE" smtClean="0"/>
              <a:t>oktober 2016</a:t>
            </a:r>
            <a:endParaRPr lang="fr-F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503238" y="1079500"/>
            <a:ext cx="4008437" cy="178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64075" y="1079500"/>
            <a:ext cx="4010025" cy="178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8" name="Rectangle 100"/>
          <p:cNvSpPr>
            <a:spLocks noChangeArrowheads="1"/>
          </p:cNvSpPr>
          <p:nvPr userDrawn="1"/>
        </p:nvSpPr>
        <p:spPr bwMode="auto">
          <a:xfrm>
            <a:off x="0" y="182563"/>
            <a:ext cx="495300" cy="503237"/>
          </a:xfrm>
          <a:prstGeom prst="rect">
            <a:avLst/>
          </a:prstGeom>
          <a:solidFill>
            <a:srgbClr val="01814E"/>
          </a:solidFill>
          <a:ln w="9525">
            <a:noFill/>
            <a:miter lim="800000"/>
            <a:headEnd/>
            <a:tailEnd/>
          </a:ln>
          <a:effectLst/>
        </p:spPr>
        <p:txBody>
          <a:bodyPr wrap="none" lIns="90000" tIns="46800" rIns="90000" bIns="46800" anchor="ctr">
            <a:spAutoFit/>
          </a:bodyPr>
          <a:lstStyle/>
          <a:p>
            <a:pPr>
              <a:defRPr/>
            </a:pPr>
            <a:endParaRPr lang="nl-BE"/>
          </a:p>
        </p:txBody>
      </p:sp>
      <p:sp>
        <p:nvSpPr>
          <p:cNvPr id="9" name="Rectangle 99"/>
          <p:cNvSpPr>
            <a:spLocks noChangeArrowheads="1"/>
          </p:cNvSpPr>
          <p:nvPr userDrawn="1"/>
        </p:nvSpPr>
        <p:spPr bwMode="auto">
          <a:xfrm>
            <a:off x="0" y="6438900"/>
            <a:ext cx="452438" cy="295275"/>
          </a:xfrm>
          <a:prstGeom prst="rect">
            <a:avLst/>
          </a:prstGeom>
          <a:solidFill>
            <a:srgbClr val="003376"/>
          </a:solidFill>
          <a:ln w="9525">
            <a:noFill/>
            <a:miter lim="800000"/>
            <a:headEnd/>
            <a:tailEnd/>
          </a:ln>
          <a:effectLst/>
        </p:spPr>
        <p:txBody>
          <a:bodyPr lIns="90000" tIns="46800" rIns="90000" bIns="46800" anchor="ctr">
            <a:spAutoFit/>
          </a:bodyPr>
          <a:lstStyle/>
          <a:p>
            <a:pPr>
              <a:defRPr/>
            </a:pPr>
            <a:endParaRPr lang="nl-BE"/>
          </a:p>
        </p:txBody>
      </p:sp>
      <p:sp>
        <p:nvSpPr>
          <p:cNvPr id="10" name="Tijdelijke aanduiding voor dianummer 2"/>
          <p:cNvSpPr>
            <a:spLocks noGrp="1"/>
          </p:cNvSpPr>
          <p:nvPr>
            <p:ph type="sldNum" sz="quarter" idx="10"/>
          </p:nvPr>
        </p:nvSpPr>
        <p:spPr>
          <a:xfrm>
            <a:off x="161925" y="6381750"/>
            <a:ext cx="247650" cy="287338"/>
          </a:xfrm>
        </p:spPr>
        <p:txBody>
          <a:bodyPr/>
          <a:lstStyle>
            <a:lvl1pPr>
              <a:defRPr/>
            </a:lvl1pPr>
          </a:lstStyle>
          <a:p>
            <a:pPr>
              <a:defRPr/>
            </a:pPr>
            <a:fld id="{BC4F5BC8-0903-4BAD-9A3B-055E8ED0129E}" type="slidenum">
              <a:rPr lang="fr-FR"/>
              <a:pPr>
                <a:defRPr/>
              </a:pPr>
              <a:t>‹nr.›</a:t>
            </a:fld>
            <a:endParaRPr lang="fr-FR"/>
          </a:p>
        </p:txBody>
      </p:sp>
      <p:sp>
        <p:nvSpPr>
          <p:cNvPr id="11" name="Tijdelijke aanduiding voor voettekst 3"/>
          <p:cNvSpPr>
            <a:spLocks noGrp="1"/>
          </p:cNvSpPr>
          <p:nvPr>
            <p:ph type="ftr" sz="quarter" idx="11"/>
          </p:nvPr>
        </p:nvSpPr>
        <p:spPr>
          <a:xfrm>
            <a:off x="4933950" y="6405563"/>
            <a:ext cx="2879725" cy="263525"/>
          </a:xfrm>
        </p:spPr>
        <p:txBody>
          <a:bodyPr/>
          <a:lstStyle>
            <a:lvl1pPr>
              <a:defRPr/>
            </a:lvl1pPr>
          </a:lstStyle>
          <a:p>
            <a:pPr>
              <a:defRPr/>
            </a:pPr>
            <a:r>
              <a:rPr lang="fr-FR" smtClean="0"/>
              <a:t>OCMW-infosessies</a:t>
            </a:r>
            <a:endParaRPr lang="fr-FR"/>
          </a:p>
        </p:txBody>
      </p:sp>
      <p:sp>
        <p:nvSpPr>
          <p:cNvPr id="12" name="Tijdelijke aanduiding voor datum 4"/>
          <p:cNvSpPr>
            <a:spLocks noGrp="1"/>
          </p:cNvSpPr>
          <p:nvPr>
            <p:ph type="dt" sz="half" idx="12"/>
          </p:nvPr>
        </p:nvSpPr>
        <p:spPr>
          <a:xfrm>
            <a:off x="581025" y="6500813"/>
            <a:ext cx="1532783" cy="149369"/>
          </a:xfrm>
        </p:spPr>
        <p:txBody>
          <a:bodyPr/>
          <a:lstStyle>
            <a:lvl1pPr>
              <a:defRPr/>
            </a:lvl1pPr>
          </a:lstStyle>
          <a:p>
            <a:pPr>
              <a:defRPr/>
            </a:pPr>
            <a:r>
              <a:rPr lang="nl-BE" smtClean="0"/>
              <a:t>oktober 2016</a:t>
            </a:r>
            <a:endParaRPr lang="fr-FR"/>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lum/>
          </a:blip>
          <a:srcRect/>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3238" y="1079500"/>
            <a:ext cx="8170862" cy="18035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fr-FR" dirty="0" err="1" smtClean="0"/>
              <a:t>Een</a:t>
            </a:r>
            <a:endParaRPr lang="fr-FR" dirty="0" smtClean="0"/>
          </a:p>
          <a:p>
            <a:pPr lvl="1"/>
            <a:r>
              <a:rPr lang="fr-FR" dirty="0" err="1" smtClean="0"/>
              <a:t>Twee</a:t>
            </a:r>
            <a:endParaRPr lang="fr-FR" dirty="0" smtClean="0"/>
          </a:p>
          <a:p>
            <a:pPr lvl="2"/>
            <a:r>
              <a:rPr lang="fr-FR" dirty="0" err="1" smtClean="0"/>
              <a:t>Drie</a:t>
            </a:r>
            <a:endParaRPr lang="fr-FR" dirty="0" smtClean="0"/>
          </a:p>
          <a:p>
            <a:pPr lvl="3"/>
            <a:r>
              <a:rPr lang="fr-FR" dirty="0" err="1" smtClean="0"/>
              <a:t>Vier</a:t>
            </a:r>
            <a:endParaRPr lang="fr-FR" dirty="0" smtClean="0"/>
          </a:p>
        </p:txBody>
      </p:sp>
      <p:sp>
        <p:nvSpPr>
          <p:cNvPr id="1074" name="Rectangle 50"/>
          <p:cNvSpPr>
            <a:spLocks noGrp="1" noChangeArrowheads="1"/>
          </p:cNvSpPr>
          <p:nvPr>
            <p:ph type="sldNum" sz="quarter" idx="4"/>
          </p:nvPr>
        </p:nvSpPr>
        <p:spPr bwMode="auto">
          <a:xfrm>
            <a:off x="161925" y="6381750"/>
            <a:ext cx="247650" cy="287338"/>
          </a:xfrm>
          <a:prstGeom prst="rect">
            <a:avLst/>
          </a:prstGeom>
          <a:noFill/>
          <a:ln w="9525">
            <a:noFill/>
            <a:miter lim="800000"/>
            <a:headEnd/>
            <a:tailEnd/>
          </a:ln>
          <a:effectLst/>
        </p:spPr>
        <p:txBody>
          <a:bodyPr vert="horz" wrap="none" lIns="0" tIns="0" rIns="0" bIns="0" numCol="1" anchor="b" anchorCtr="0" compatLnSpc="1">
            <a:prstTxWarp prst="textNoShape">
              <a:avLst/>
            </a:prstTxWarp>
          </a:bodyPr>
          <a:lstStyle>
            <a:lvl1pPr algn="l">
              <a:lnSpc>
                <a:spcPct val="80000"/>
              </a:lnSpc>
              <a:spcBef>
                <a:spcPct val="0"/>
              </a:spcBef>
              <a:defRPr sz="800">
                <a:solidFill>
                  <a:schemeClr val="tx1"/>
                </a:solidFill>
              </a:defRPr>
            </a:lvl1pPr>
          </a:lstStyle>
          <a:p>
            <a:pPr>
              <a:defRPr/>
            </a:pPr>
            <a:fld id="{2B20161E-71C4-4041-83F5-2B1B3E75E452}" type="slidenum">
              <a:rPr lang="fr-FR"/>
              <a:pPr>
                <a:defRPr/>
              </a:pPr>
              <a:t>‹nr.›</a:t>
            </a:fld>
            <a:endParaRPr lang="fr-FR"/>
          </a:p>
        </p:txBody>
      </p:sp>
      <p:sp>
        <p:nvSpPr>
          <p:cNvPr id="1116" name="Rectangle 92"/>
          <p:cNvSpPr>
            <a:spLocks noGrp="1" noChangeArrowheads="1"/>
          </p:cNvSpPr>
          <p:nvPr>
            <p:ph type="ftr" sz="quarter" idx="3"/>
          </p:nvPr>
        </p:nvSpPr>
        <p:spPr bwMode="auto">
          <a:xfrm>
            <a:off x="4933950" y="6405563"/>
            <a:ext cx="2879725" cy="2635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lnSpc>
                <a:spcPct val="80000"/>
              </a:lnSpc>
              <a:spcBef>
                <a:spcPct val="0"/>
              </a:spcBef>
              <a:defRPr sz="800" b="0">
                <a:solidFill>
                  <a:srgbClr val="003376"/>
                </a:solidFill>
              </a:defRPr>
            </a:lvl1pPr>
          </a:lstStyle>
          <a:p>
            <a:pPr>
              <a:defRPr/>
            </a:pPr>
            <a:r>
              <a:rPr lang="fr-FR" smtClean="0"/>
              <a:t>OCMW-infosessies</a:t>
            </a:r>
            <a:endParaRPr lang="fr-FR"/>
          </a:p>
        </p:txBody>
      </p:sp>
      <p:sp>
        <p:nvSpPr>
          <p:cNvPr id="1117" name="Rectangle 93"/>
          <p:cNvSpPr>
            <a:spLocks noGrp="1" noChangeArrowheads="1"/>
          </p:cNvSpPr>
          <p:nvPr>
            <p:ph type="dt" sz="half" idx="2"/>
          </p:nvPr>
        </p:nvSpPr>
        <p:spPr bwMode="auto">
          <a:xfrm>
            <a:off x="581025" y="6500813"/>
            <a:ext cx="1532783" cy="149369"/>
          </a:xfrm>
          <a:prstGeom prst="rect">
            <a:avLst/>
          </a:prstGeom>
          <a:noFill/>
          <a:ln w="9525">
            <a:noFill/>
            <a:miter lim="800000"/>
            <a:headEnd/>
            <a:tailEnd/>
          </a:ln>
          <a:effectLst/>
        </p:spPr>
        <p:txBody>
          <a:bodyPr vert="horz" wrap="none" lIns="0" tIns="0" rIns="0" bIns="0" numCol="1" anchor="b" anchorCtr="0" compatLnSpc="1">
            <a:prstTxWarp prst="textNoShape">
              <a:avLst/>
            </a:prstTxWarp>
          </a:bodyPr>
          <a:lstStyle>
            <a:lvl1pPr algn="l">
              <a:lnSpc>
                <a:spcPct val="80000"/>
              </a:lnSpc>
              <a:spcBef>
                <a:spcPct val="0"/>
              </a:spcBef>
              <a:defRPr sz="800" b="0">
                <a:solidFill>
                  <a:srgbClr val="003376"/>
                </a:solidFill>
              </a:defRPr>
            </a:lvl1pPr>
          </a:lstStyle>
          <a:p>
            <a:pPr>
              <a:defRPr/>
            </a:pPr>
            <a:r>
              <a:rPr lang="nl-BE" smtClean="0"/>
              <a:t>oktober 2016</a:t>
            </a:r>
            <a:endParaRPr lang="fr-FR" dirty="0"/>
          </a:p>
        </p:txBody>
      </p:sp>
      <p:sp>
        <p:nvSpPr>
          <p:cNvPr id="1032" name="Rectangle 2"/>
          <p:cNvSpPr>
            <a:spLocks noGrp="1" noChangeArrowheads="1"/>
          </p:cNvSpPr>
          <p:nvPr>
            <p:ph type="title"/>
          </p:nvPr>
        </p:nvSpPr>
        <p:spPr bwMode="auto">
          <a:xfrm>
            <a:off x="485775" y="182563"/>
            <a:ext cx="8288338" cy="503237"/>
          </a:xfrm>
          <a:prstGeom prst="rect">
            <a:avLst/>
          </a:prstGeom>
          <a:solidFill>
            <a:srgbClr val="003376"/>
          </a:solidFill>
          <a:ln w="9525">
            <a:noFill/>
            <a:miter lim="800000"/>
            <a:headEnd/>
            <a:tailEnd/>
          </a:ln>
        </p:spPr>
        <p:txBody>
          <a:bodyPr vert="horz" wrap="square" lIns="0" tIns="0" rIns="0" bIns="0" numCol="1" anchor="t" anchorCtr="0" compatLnSpc="1">
            <a:prstTxWarp prst="textNoShape">
              <a:avLst/>
            </a:prstTxWarp>
          </a:bodyPr>
          <a:lstStyle/>
          <a:p>
            <a:pPr lvl="0"/>
            <a:endParaRPr lang="nl-BE" smtClean="0"/>
          </a:p>
        </p:txBody>
      </p:sp>
      <p:pic>
        <p:nvPicPr>
          <p:cNvPr id="9" name="Afbeelding 8" descr="Eandis kleur 3cm.png"/>
          <p:cNvPicPr>
            <a:picLocks noChangeAspect="1"/>
          </p:cNvPicPr>
          <p:nvPr/>
        </p:nvPicPr>
        <p:blipFill>
          <a:blip r:embed="rId7" cstate="print"/>
          <a:stretch>
            <a:fillRect/>
          </a:stretch>
        </p:blipFill>
        <p:spPr>
          <a:xfrm>
            <a:off x="7955676" y="6295413"/>
            <a:ext cx="1043358" cy="473376"/>
          </a:xfrm>
          <a:prstGeom prst="rect">
            <a:avLst/>
          </a:prstGeom>
        </p:spPr>
      </p:pic>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3" r:id="rId4"/>
  </p:sldLayoutIdLst>
  <p:transition/>
  <p:hf hdr="0"/>
  <p:txStyles>
    <p:titleStyle>
      <a:lvl1pPr indent="268288" algn="l" rtl="0" eaLnBrk="1" fontAlgn="base" hangingPunct="1">
        <a:lnSpc>
          <a:spcPct val="115000"/>
        </a:lnSpc>
        <a:spcBef>
          <a:spcPct val="0"/>
        </a:spcBef>
        <a:spcAft>
          <a:spcPct val="0"/>
        </a:spcAft>
        <a:defRPr sz="2800" b="1">
          <a:solidFill>
            <a:schemeClr val="tx1"/>
          </a:solidFill>
          <a:latin typeface="+mj-lt"/>
          <a:ea typeface="+mj-ea"/>
          <a:cs typeface="+mj-cs"/>
        </a:defRPr>
      </a:lvl1pPr>
      <a:lvl2pPr indent="268288" algn="l" rtl="0" eaLnBrk="1" fontAlgn="base" hangingPunct="1">
        <a:lnSpc>
          <a:spcPct val="115000"/>
        </a:lnSpc>
        <a:spcBef>
          <a:spcPct val="0"/>
        </a:spcBef>
        <a:spcAft>
          <a:spcPct val="0"/>
        </a:spcAft>
        <a:defRPr sz="2800" b="1">
          <a:solidFill>
            <a:schemeClr val="tx1"/>
          </a:solidFill>
          <a:latin typeface="Arial" charset="0"/>
          <a:cs typeface="Times New Roman" charset="0"/>
        </a:defRPr>
      </a:lvl2pPr>
      <a:lvl3pPr indent="268288" algn="l" rtl="0" eaLnBrk="1" fontAlgn="base" hangingPunct="1">
        <a:lnSpc>
          <a:spcPct val="115000"/>
        </a:lnSpc>
        <a:spcBef>
          <a:spcPct val="0"/>
        </a:spcBef>
        <a:spcAft>
          <a:spcPct val="0"/>
        </a:spcAft>
        <a:defRPr sz="2800" b="1">
          <a:solidFill>
            <a:schemeClr val="tx1"/>
          </a:solidFill>
          <a:latin typeface="Arial" charset="0"/>
          <a:cs typeface="Times New Roman" charset="0"/>
        </a:defRPr>
      </a:lvl3pPr>
      <a:lvl4pPr indent="268288" algn="l" rtl="0" eaLnBrk="1" fontAlgn="base" hangingPunct="1">
        <a:lnSpc>
          <a:spcPct val="115000"/>
        </a:lnSpc>
        <a:spcBef>
          <a:spcPct val="0"/>
        </a:spcBef>
        <a:spcAft>
          <a:spcPct val="0"/>
        </a:spcAft>
        <a:defRPr sz="2800" b="1">
          <a:solidFill>
            <a:schemeClr val="tx1"/>
          </a:solidFill>
          <a:latin typeface="Arial" charset="0"/>
          <a:cs typeface="Times New Roman" charset="0"/>
        </a:defRPr>
      </a:lvl4pPr>
      <a:lvl5pPr indent="268288" algn="l" rtl="0" eaLnBrk="1" fontAlgn="base" hangingPunct="1">
        <a:lnSpc>
          <a:spcPct val="115000"/>
        </a:lnSpc>
        <a:spcBef>
          <a:spcPct val="0"/>
        </a:spcBef>
        <a:spcAft>
          <a:spcPct val="0"/>
        </a:spcAft>
        <a:defRPr sz="2800" b="1">
          <a:solidFill>
            <a:schemeClr val="tx1"/>
          </a:solidFill>
          <a:latin typeface="Arial" charset="0"/>
          <a:cs typeface="Times New Roman" charset="0"/>
        </a:defRPr>
      </a:lvl5pPr>
      <a:lvl6pPr marL="742950" algn="l" rtl="0" eaLnBrk="1" fontAlgn="base" hangingPunct="1">
        <a:lnSpc>
          <a:spcPct val="115000"/>
        </a:lnSpc>
        <a:spcBef>
          <a:spcPct val="0"/>
        </a:spcBef>
        <a:spcAft>
          <a:spcPct val="0"/>
        </a:spcAft>
        <a:defRPr sz="2800" b="1">
          <a:solidFill>
            <a:schemeClr val="tx1"/>
          </a:solidFill>
          <a:latin typeface="Arial" charset="0"/>
          <a:cs typeface="Times New Roman" charset="0"/>
        </a:defRPr>
      </a:lvl6pPr>
      <a:lvl7pPr marL="1200150" algn="l" rtl="0" eaLnBrk="1" fontAlgn="base" hangingPunct="1">
        <a:lnSpc>
          <a:spcPct val="115000"/>
        </a:lnSpc>
        <a:spcBef>
          <a:spcPct val="0"/>
        </a:spcBef>
        <a:spcAft>
          <a:spcPct val="0"/>
        </a:spcAft>
        <a:defRPr sz="2800" b="1">
          <a:solidFill>
            <a:schemeClr val="tx1"/>
          </a:solidFill>
          <a:latin typeface="Arial" charset="0"/>
          <a:cs typeface="Times New Roman" charset="0"/>
        </a:defRPr>
      </a:lvl7pPr>
      <a:lvl8pPr marL="1657350" algn="l" rtl="0" eaLnBrk="1" fontAlgn="base" hangingPunct="1">
        <a:lnSpc>
          <a:spcPct val="115000"/>
        </a:lnSpc>
        <a:spcBef>
          <a:spcPct val="0"/>
        </a:spcBef>
        <a:spcAft>
          <a:spcPct val="0"/>
        </a:spcAft>
        <a:defRPr sz="2800" b="1">
          <a:solidFill>
            <a:schemeClr val="tx1"/>
          </a:solidFill>
          <a:latin typeface="Arial" charset="0"/>
          <a:cs typeface="Times New Roman" charset="0"/>
        </a:defRPr>
      </a:lvl8pPr>
      <a:lvl9pPr marL="2114550" algn="l" rtl="0" eaLnBrk="1" fontAlgn="base" hangingPunct="1">
        <a:lnSpc>
          <a:spcPct val="115000"/>
        </a:lnSpc>
        <a:spcBef>
          <a:spcPct val="0"/>
        </a:spcBef>
        <a:spcAft>
          <a:spcPct val="0"/>
        </a:spcAft>
        <a:defRPr sz="2800" b="1">
          <a:solidFill>
            <a:schemeClr val="tx1"/>
          </a:solidFill>
          <a:latin typeface="Arial" charset="0"/>
          <a:cs typeface="Times New Roman" charset="0"/>
        </a:defRPr>
      </a:lvl9pPr>
    </p:titleStyle>
    <p:bodyStyle>
      <a:lvl1pPr marL="292100" indent="-292100" algn="l" rtl="0" eaLnBrk="1" fontAlgn="base" hangingPunct="1">
        <a:spcBef>
          <a:spcPct val="30000"/>
        </a:spcBef>
        <a:spcAft>
          <a:spcPct val="0"/>
        </a:spcAft>
        <a:buClr>
          <a:srgbClr val="003376"/>
        </a:buClr>
        <a:buSzPct val="60000"/>
        <a:buFont typeface="Wingdings" pitchFamily="2" charset="2"/>
        <a:buChar char="n"/>
        <a:defRPr sz="2800" b="1">
          <a:solidFill>
            <a:srgbClr val="003376"/>
          </a:solidFill>
          <a:latin typeface="+mn-lt"/>
          <a:ea typeface="+mn-ea"/>
          <a:cs typeface="+mn-cs"/>
        </a:defRPr>
      </a:lvl1pPr>
      <a:lvl2pPr marL="673100" indent="-190500" algn="l" rtl="0" eaLnBrk="1" fontAlgn="base" hangingPunct="1">
        <a:spcBef>
          <a:spcPct val="30000"/>
        </a:spcBef>
        <a:spcAft>
          <a:spcPct val="0"/>
        </a:spcAft>
        <a:buClr>
          <a:srgbClr val="003376"/>
        </a:buClr>
        <a:buFont typeface="Symbol" pitchFamily="18" charset="2"/>
        <a:buChar char="·"/>
        <a:defRPr sz="2400" b="1">
          <a:solidFill>
            <a:srgbClr val="003376"/>
          </a:solidFill>
          <a:latin typeface="+mn-lt"/>
        </a:defRPr>
      </a:lvl2pPr>
      <a:lvl3pPr marL="1143000" indent="-279400" algn="l" rtl="0" eaLnBrk="1" fontAlgn="base" hangingPunct="1">
        <a:spcBef>
          <a:spcPct val="30000"/>
        </a:spcBef>
        <a:spcAft>
          <a:spcPct val="0"/>
        </a:spcAft>
        <a:buClr>
          <a:srgbClr val="003376"/>
        </a:buClr>
        <a:buChar char="–"/>
        <a:defRPr sz="2000" b="1">
          <a:solidFill>
            <a:srgbClr val="003376"/>
          </a:solidFill>
          <a:latin typeface="+mn-lt"/>
        </a:defRPr>
      </a:lvl3pPr>
      <a:lvl4pPr marL="1524000" indent="-190500" algn="l" rtl="0" eaLnBrk="1" fontAlgn="base" hangingPunct="1">
        <a:spcBef>
          <a:spcPct val="30000"/>
        </a:spcBef>
        <a:spcAft>
          <a:spcPct val="0"/>
        </a:spcAft>
        <a:buClr>
          <a:srgbClr val="003376"/>
        </a:buClr>
        <a:buChar char="»"/>
        <a:defRPr sz="2000" b="1">
          <a:solidFill>
            <a:srgbClr val="003376"/>
          </a:solidFill>
          <a:latin typeface="+mn-lt"/>
        </a:defRPr>
      </a:lvl4pPr>
      <a:lvl5pPr marL="2667000" indent="-190500" algn="l" rtl="0" eaLnBrk="1" fontAlgn="base" hangingPunct="1">
        <a:spcBef>
          <a:spcPct val="60000"/>
        </a:spcBef>
        <a:spcAft>
          <a:spcPct val="0"/>
        </a:spcAft>
        <a:buChar char="»"/>
        <a:defRPr>
          <a:solidFill>
            <a:schemeClr val="tx1"/>
          </a:solidFill>
          <a:latin typeface="+mn-lt"/>
        </a:defRPr>
      </a:lvl5pPr>
      <a:lvl6pPr marL="3124200" indent="-190500" algn="l" rtl="0" eaLnBrk="1" fontAlgn="base" hangingPunct="1">
        <a:spcBef>
          <a:spcPct val="60000"/>
        </a:spcBef>
        <a:spcAft>
          <a:spcPct val="0"/>
        </a:spcAft>
        <a:buChar char="»"/>
        <a:defRPr>
          <a:solidFill>
            <a:schemeClr val="tx1"/>
          </a:solidFill>
          <a:latin typeface="+mn-lt"/>
        </a:defRPr>
      </a:lvl6pPr>
      <a:lvl7pPr marL="3581400" indent="-190500" algn="l" rtl="0" eaLnBrk="1" fontAlgn="base" hangingPunct="1">
        <a:spcBef>
          <a:spcPct val="60000"/>
        </a:spcBef>
        <a:spcAft>
          <a:spcPct val="0"/>
        </a:spcAft>
        <a:buChar char="»"/>
        <a:defRPr>
          <a:solidFill>
            <a:schemeClr val="tx1"/>
          </a:solidFill>
          <a:latin typeface="+mn-lt"/>
        </a:defRPr>
      </a:lvl7pPr>
      <a:lvl8pPr marL="4038600" indent="-190500" algn="l" rtl="0" eaLnBrk="1" fontAlgn="base" hangingPunct="1">
        <a:spcBef>
          <a:spcPct val="60000"/>
        </a:spcBef>
        <a:spcAft>
          <a:spcPct val="0"/>
        </a:spcAft>
        <a:buChar char="»"/>
        <a:defRPr>
          <a:solidFill>
            <a:schemeClr val="tx1"/>
          </a:solidFill>
          <a:latin typeface="+mn-lt"/>
        </a:defRPr>
      </a:lvl8pPr>
      <a:lvl9pPr marL="4495800" indent="-190500" algn="l" rtl="0" eaLnBrk="1" fontAlgn="base" hangingPunct="1">
        <a:spcBef>
          <a:spcPct val="60000"/>
        </a:spcBef>
        <a:spcAft>
          <a:spcPct val="0"/>
        </a:spcAft>
        <a:buChar char="»"/>
        <a:defRPr>
          <a:solidFill>
            <a:schemeClr val="tx1"/>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0.png"/><Relationship Id="rId4" Type="http://schemas.microsoft.com/office/2007/relationships/hdphoto" Target="../media/hdphoto1.wdp"/><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info@vreg.b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3995738" y="3133725"/>
            <a:ext cx="4476750" cy="2068259"/>
          </a:xfrm>
          <a:prstGeom prst="rect">
            <a:avLst/>
          </a:prstGeom>
          <a:noFill/>
          <a:ln w="9525">
            <a:noFill/>
            <a:miter lim="800000"/>
            <a:headEnd/>
            <a:tailEnd/>
          </a:ln>
        </p:spPr>
        <p:txBody>
          <a:bodyPr>
            <a:spAutoFit/>
          </a:bodyPr>
          <a:lstStyle/>
          <a:p>
            <a:pPr algn="l" eaLnBrk="1" hangingPunct="1">
              <a:spcBef>
                <a:spcPct val="30000"/>
              </a:spcBef>
              <a:buClr>
                <a:srgbClr val="003376"/>
              </a:buClr>
              <a:buSzPct val="60000"/>
              <a:buFont typeface="Wingdings" pitchFamily="2" charset="2"/>
              <a:buNone/>
            </a:pPr>
            <a:r>
              <a:rPr lang="nl-BE" sz="2800" dirty="0" err="1" smtClean="0">
                <a:solidFill>
                  <a:srgbClr val="003376"/>
                </a:solidFill>
                <a:latin typeface="Trebuchet MS" pitchFamily="34" charset="0"/>
                <a:cs typeface="Arial" charset="0"/>
              </a:rPr>
              <a:t>Eandis,partner</a:t>
            </a:r>
            <a:r>
              <a:rPr lang="nl-BE" sz="2800" dirty="0">
                <a:solidFill>
                  <a:srgbClr val="003376"/>
                </a:solidFill>
                <a:latin typeface="Trebuchet MS" pitchFamily="34" charset="0"/>
                <a:cs typeface="Arial" charset="0"/>
              </a:rPr>
              <a:t> </a:t>
            </a:r>
            <a:endParaRPr lang="nl-BE" sz="2800" dirty="0" smtClean="0">
              <a:solidFill>
                <a:srgbClr val="003376"/>
              </a:solidFill>
              <a:latin typeface="Trebuchet MS" pitchFamily="34" charset="0"/>
              <a:cs typeface="Arial" charset="0"/>
            </a:endParaRPr>
          </a:p>
          <a:p>
            <a:pPr algn="l" eaLnBrk="1" hangingPunct="1">
              <a:spcBef>
                <a:spcPct val="30000"/>
              </a:spcBef>
              <a:buClr>
                <a:srgbClr val="003376"/>
              </a:buClr>
              <a:buSzPct val="60000"/>
              <a:buFont typeface="Wingdings" pitchFamily="2" charset="2"/>
              <a:buNone/>
            </a:pPr>
            <a:r>
              <a:rPr lang="nl-BE" sz="2800" dirty="0" smtClean="0">
                <a:solidFill>
                  <a:srgbClr val="003376"/>
                </a:solidFill>
                <a:latin typeface="Trebuchet MS" pitchFamily="34" charset="0"/>
                <a:cs typeface="Arial" charset="0"/>
              </a:rPr>
              <a:t>in de strijd </a:t>
            </a:r>
          </a:p>
          <a:p>
            <a:pPr algn="l" eaLnBrk="1" hangingPunct="1">
              <a:spcBef>
                <a:spcPct val="30000"/>
              </a:spcBef>
              <a:buClr>
                <a:srgbClr val="003376"/>
              </a:buClr>
              <a:buSzPct val="60000"/>
              <a:buFont typeface="Wingdings" pitchFamily="2" charset="2"/>
              <a:buNone/>
            </a:pPr>
            <a:r>
              <a:rPr lang="nl-BE" sz="2800" dirty="0">
                <a:solidFill>
                  <a:srgbClr val="003376"/>
                </a:solidFill>
                <a:latin typeface="Trebuchet MS" pitchFamily="34" charset="0"/>
                <a:cs typeface="Arial" charset="0"/>
              </a:rPr>
              <a:t>t</a:t>
            </a:r>
            <a:r>
              <a:rPr lang="nl-BE" sz="2800" dirty="0" smtClean="0">
                <a:solidFill>
                  <a:srgbClr val="003376"/>
                </a:solidFill>
                <a:latin typeface="Trebuchet MS" pitchFamily="34" charset="0"/>
                <a:cs typeface="Arial" charset="0"/>
              </a:rPr>
              <a:t>egen </a:t>
            </a:r>
            <a:r>
              <a:rPr lang="nl-BE" sz="2800" dirty="0" err="1" smtClean="0">
                <a:solidFill>
                  <a:srgbClr val="003376"/>
                </a:solidFill>
                <a:latin typeface="Trebuchet MS" pitchFamily="34" charset="0"/>
                <a:cs typeface="Arial" charset="0"/>
              </a:rPr>
              <a:t>EnergieArmoede</a:t>
            </a:r>
            <a:r>
              <a:rPr lang="nl-BE" sz="2800" dirty="0" smtClean="0">
                <a:solidFill>
                  <a:srgbClr val="003376"/>
                </a:solidFill>
                <a:latin typeface="Trebuchet MS" pitchFamily="34" charset="0"/>
                <a:cs typeface="Arial" charset="0"/>
              </a:rPr>
              <a:t> </a:t>
            </a:r>
            <a:endParaRPr lang="nl-BE" sz="2800" dirty="0">
              <a:solidFill>
                <a:srgbClr val="003376"/>
              </a:solidFill>
              <a:latin typeface="Trebuchet MS" pitchFamily="34" charset="0"/>
              <a:cs typeface="Arial" charset="0"/>
            </a:endParaRPr>
          </a:p>
          <a:p>
            <a:pPr algn="l" eaLnBrk="1" hangingPunct="1">
              <a:spcBef>
                <a:spcPct val="30000"/>
              </a:spcBef>
              <a:buClr>
                <a:srgbClr val="003376"/>
              </a:buClr>
              <a:buSzPct val="60000"/>
              <a:buFont typeface="Wingdings" pitchFamily="2" charset="2"/>
              <a:buNone/>
            </a:pPr>
            <a:r>
              <a:rPr lang="nl-NL" sz="1200" i="1" dirty="0" smtClean="0">
                <a:solidFill>
                  <a:srgbClr val="01814E"/>
                </a:solidFill>
              </a:rPr>
              <a:t/>
            </a:r>
            <a:br>
              <a:rPr lang="nl-NL" sz="1200" i="1" dirty="0" smtClean="0">
                <a:solidFill>
                  <a:srgbClr val="01814E"/>
                </a:solidFill>
              </a:rPr>
            </a:br>
            <a:endParaRPr lang="en-US" sz="1200" i="1" dirty="0">
              <a:solidFill>
                <a:srgbClr val="01814E"/>
              </a:solidFill>
            </a:endParaRPr>
          </a:p>
        </p:txBody>
      </p:sp>
      <p:sp>
        <p:nvSpPr>
          <p:cNvPr id="5" name="Tijdelijke aanduiding voor tekst 4"/>
          <p:cNvSpPr>
            <a:spLocks noGrp="1"/>
          </p:cNvSpPr>
          <p:nvPr>
            <p:ph type="body" sz="quarter" idx="11"/>
          </p:nvPr>
        </p:nvSpPr>
        <p:spPr/>
        <p:txBody>
          <a:bodyPr/>
          <a:lstStyle/>
          <a:p>
            <a:r>
              <a:rPr lang="nl-BE" dirty="0" smtClean="0"/>
              <a:t>Welkom</a:t>
            </a:r>
            <a:endParaRPr lang="nl-BE" dirty="0"/>
          </a:p>
        </p:txBody>
      </p:sp>
      <p:cxnSp>
        <p:nvCxnSpPr>
          <p:cNvPr id="8" name="Rechte verbindingslijn met pijl 7"/>
          <p:cNvCxnSpPr/>
          <p:nvPr/>
        </p:nvCxnSpPr>
        <p:spPr bwMode="auto">
          <a:xfrm>
            <a:off x="744279" y="2700670"/>
            <a:ext cx="0" cy="42530"/>
          </a:xfrm>
          <a:prstGeom prst="straightConnector1">
            <a:avLst/>
          </a:prstGeom>
          <a:noFill/>
          <a:ln w="9525" cap="flat" cmpd="sng" algn="ctr">
            <a:no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0834" y="1740624"/>
            <a:ext cx="6823166" cy="5117375"/>
          </a:xfrm>
          <a:prstGeom prst="rect">
            <a:avLst/>
          </a:prstGeom>
        </p:spPr>
      </p:pic>
      <p:sp>
        <p:nvSpPr>
          <p:cNvPr id="2" name="Titel 1"/>
          <p:cNvSpPr>
            <a:spLocks noGrp="1"/>
          </p:cNvSpPr>
          <p:nvPr>
            <p:ph type="title"/>
          </p:nvPr>
        </p:nvSpPr>
        <p:spPr/>
        <p:txBody>
          <a:bodyPr/>
          <a:lstStyle/>
          <a:p>
            <a:r>
              <a:rPr lang="nl-BE" dirty="0" smtClean="0"/>
              <a:t>Uitbreiding netwerk </a:t>
            </a:r>
            <a:r>
              <a:rPr lang="nl-BE" dirty="0" err="1" smtClean="0"/>
              <a:t>oplaadpunten</a:t>
            </a:r>
            <a:r>
              <a:rPr lang="nl-BE" dirty="0" smtClean="0"/>
              <a:t> (2)</a:t>
            </a:r>
            <a:endParaRPr lang="en-US" dirty="0"/>
          </a:p>
        </p:txBody>
      </p:sp>
      <p:sp>
        <p:nvSpPr>
          <p:cNvPr id="3" name="Tijdelijke aanduiding voor inhoud 2"/>
          <p:cNvSpPr>
            <a:spLocks noGrp="1"/>
          </p:cNvSpPr>
          <p:nvPr>
            <p:ph idx="1"/>
          </p:nvPr>
        </p:nvSpPr>
        <p:spPr>
          <a:xfrm>
            <a:off x="503238" y="1079500"/>
            <a:ext cx="8170862" cy="523220"/>
          </a:xfrm>
          <a:ln>
            <a:noFill/>
          </a:ln>
        </p:spPr>
        <p:txBody>
          <a:bodyPr/>
          <a:lstStyle/>
          <a:p>
            <a:pPr marL="0" indent="0">
              <a:buNone/>
            </a:pPr>
            <a:r>
              <a:rPr lang="nl-BE" u="sng" dirty="0" smtClean="0">
                <a:solidFill>
                  <a:schemeClr val="accent1"/>
                </a:solidFill>
              </a:rPr>
              <a:t>Resultaat?</a:t>
            </a:r>
          </a:p>
        </p:txBody>
      </p:sp>
      <p:sp>
        <p:nvSpPr>
          <p:cNvPr id="4" name="Tijdelijke aanduiding voor dianummer 3"/>
          <p:cNvSpPr>
            <a:spLocks noGrp="1"/>
          </p:cNvSpPr>
          <p:nvPr>
            <p:ph type="sldNum" sz="quarter" idx="10"/>
          </p:nvPr>
        </p:nvSpPr>
        <p:spPr/>
        <p:txBody>
          <a:bodyPr/>
          <a:lstStyle/>
          <a:p>
            <a:pPr>
              <a:defRPr/>
            </a:pPr>
            <a:fld id="{E1C2A3EB-AA00-4774-A8D8-7C0483F20AEA}" type="slidenum">
              <a:rPr lang="fr-FR" smtClean="0"/>
              <a:pPr>
                <a:defRPr/>
              </a:pPr>
              <a:t>10</a:t>
            </a:fld>
            <a:endParaRPr lang="fr-FR"/>
          </a:p>
        </p:txBody>
      </p:sp>
      <p:sp>
        <p:nvSpPr>
          <p:cNvPr id="6" name="Tijdelijke aanduiding voor datum 5"/>
          <p:cNvSpPr>
            <a:spLocks noGrp="1"/>
          </p:cNvSpPr>
          <p:nvPr>
            <p:ph type="dt" sz="half" idx="12"/>
          </p:nvPr>
        </p:nvSpPr>
        <p:spPr/>
        <p:txBody>
          <a:bodyPr/>
          <a:lstStyle/>
          <a:p>
            <a:pPr>
              <a:defRPr/>
            </a:pPr>
            <a:r>
              <a:rPr lang="nl-BE" smtClean="0"/>
              <a:t>oktober 2016</a:t>
            </a:r>
            <a:endParaRPr lang="fr-FR"/>
          </a:p>
        </p:txBody>
      </p:sp>
      <p:sp>
        <p:nvSpPr>
          <p:cNvPr id="10" name="Tijdelijke aanduiding voor voettekst 9"/>
          <p:cNvSpPr>
            <a:spLocks noGrp="1"/>
          </p:cNvSpPr>
          <p:nvPr>
            <p:ph type="ftr" sz="quarter" idx="11"/>
          </p:nvPr>
        </p:nvSpPr>
        <p:spPr/>
        <p:txBody>
          <a:bodyPr/>
          <a:lstStyle/>
          <a:p>
            <a:pPr>
              <a:defRPr/>
            </a:pPr>
            <a:r>
              <a:rPr lang="fr-FR" smtClean="0"/>
              <a:t>OCMW-infosessies</a:t>
            </a:r>
            <a:endParaRPr lang="fr-FR"/>
          </a:p>
        </p:txBody>
      </p:sp>
      <p:sp>
        <p:nvSpPr>
          <p:cNvPr id="13" name="Rond diagonale hoek rechthoek 12"/>
          <p:cNvSpPr/>
          <p:nvPr/>
        </p:nvSpPr>
        <p:spPr bwMode="auto">
          <a:xfrm>
            <a:off x="2891246" y="4626282"/>
            <a:ext cx="2499360" cy="921814"/>
          </a:xfrm>
          <a:prstGeom prst="round2Diag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nl-BE" sz="2400" b="1" i="0" u="none" strike="noStrike" cap="none" normalizeH="0" baseline="0" dirty="0" smtClean="0">
                <a:ln>
                  <a:noFill/>
                </a:ln>
                <a:solidFill>
                  <a:schemeClr val="tx1"/>
                </a:solidFill>
                <a:effectLst/>
                <a:latin typeface="Arial" charset="0"/>
              </a:rPr>
              <a:t>Goede dekkingsgraad</a:t>
            </a:r>
          </a:p>
        </p:txBody>
      </p:sp>
      <p:sp>
        <p:nvSpPr>
          <p:cNvPr id="14" name="Rond diagonale hoek rechthoek 13"/>
          <p:cNvSpPr/>
          <p:nvPr/>
        </p:nvSpPr>
        <p:spPr bwMode="auto">
          <a:xfrm>
            <a:off x="6059582" y="2279551"/>
            <a:ext cx="2499360" cy="2147681"/>
          </a:xfrm>
          <a:prstGeom prst="round2Diag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0000" tIns="46800" rIns="90000" bIns="46800" numCol="1" rtlCol="0" anchor="t" anchorCtr="0" compatLnSpc="1">
            <a:prstTxWarp prst="textNoShape">
              <a:avLst/>
            </a:prstTxWarp>
            <a:spAutoFit/>
          </a:bodyPr>
          <a:lstStyle/>
          <a:p>
            <a:r>
              <a:rPr lang="nl-BE" sz="2400" dirty="0">
                <a:solidFill>
                  <a:schemeClr val="tx1"/>
                </a:solidFill>
              </a:rPr>
              <a:t>Visie Eandis: geen verdere uitbreiding aantal </a:t>
            </a:r>
            <a:r>
              <a:rPr lang="nl-BE" sz="2400" dirty="0" err="1">
                <a:solidFill>
                  <a:schemeClr val="tx1"/>
                </a:solidFill>
              </a:rPr>
              <a:t>oplaadpunten</a:t>
            </a:r>
            <a:endParaRPr lang="nl-BE" sz="2400" dirty="0">
              <a:solidFill>
                <a:schemeClr val="tx1"/>
              </a:solidFill>
            </a:endParaRPr>
          </a:p>
        </p:txBody>
      </p:sp>
    </p:spTree>
    <p:extLst>
      <p:ext uri="{BB962C8B-B14F-4D97-AF65-F5344CB8AC3E}">
        <p14:creationId xmlns:p14="http://schemas.microsoft.com/office/powerpoint/2010/main" val="124758752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7" name="Tijdelijke aanduiding voor inhoud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4" name="Tijdelijke aanduiding voor dianummer 3"/>
          <p:cNvSpPr>
            <a:spLocks noGrp="1"/>
          </p:cNvSpPr>
          <p:nvPr>
            <p:ph type="sldNum" sz="quarter" idx="10"/>
          </p:nvPr>
        </p:nvSpPr>
        <p:spPr/>
        <p:txBody>
          <a:bodyPr/>
          <a:lstStyle/>
          <a:p>
            <a:pPr>
              <a:defRPr/>
            </a:pPr>
            <a:fld id="{E1C2A3EB-AA00-4774-A8D8-7C0483F20AEA}" type="slidenum">
              <a:rPr lang="fr-FR" smtClean="0"/>
              <a:pPr>
                <a:defRPr/>
              </a:pPr>
              <a:t>11</a:t>
            </a:fld>
            <a:endParaRPr lang="fr-FR"/>
          </a:p>
        </p:txBody>
      </p:sp>
      <p:sp>
        <p:nvSpPr>
          <p:cNvPr id="6" name="Tijdelijke aanduiding voor datum 5"/>
          <p:cNvSpPr>
            <a:spLocks noGrp="1"/>
          </p:cNvSpPr>
          <p:nvPr>
            <p:ph type="dt" sz="half" idx="12"/>
          </p:nvPr>
        </p:nvSpPr>
        <p:spPr/>
        <p:txBody>
          <a:bodyPr/>
          <a:lstStyle/>
          <a:p>
            <a:pPr>
              <a:defRPr/>
            </a:pPr>
            <a:r>
              <a:rPr lang="nl-BE" smtClean="0"/>
              <a:t>oktober 2016</a:t>
            </a:r>
            <a:endParaRPr lang="fr-FR"/>
          </a:p>
        </p:txBody>
      </p:sp>
      <p:sp>
        <p:nvSpPr>
          <p:cNvPr id="8" name="Rond diagonale hoek rechthoek 7"/>
          <p:cNvSpPr/>
          <p:nvPr/>
        </p:nvSpPr>
        <p:spPr bwMode="auto">
          <a:xfrm>
            <a:off x="1175463" y="4225407"/>
            <a:ext cx="4747666" cy="1194229"/>
          </a:xfrm>
          <a:prstGeom prst="round2DiagRect">
            <a:avLst/>
          </a:prstGeom>
          <a:solidFill>
            <a:srgbClr val="FFFFFF">
              <a:alpha val="50196"/>
            </a:srgbClr>
          </a:solidFill>
          <a:ln>
            <a:solidFill>
              <a:srgbClr val="777777"/>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0000" tIns="46800" rIns="90000" bIns="46800" numCol="1" rtlCol="0" anchor="t" anchorCtr="0" compatLnSpc="1">
            <a:prstTxWarp prst="textNoShape">
              <a:avLst/>
            </a:prstTxWarp>
            <a:spAutoFit/>
          </a:bodyPr>
          <a:lstStyle/>
          <a:p>
            <a:r>
              <a:rPr lang="nl-BE" sz="3200" dirty="0" smtClean="0">
                <a:solidFill>
                  <a:srgbClr val="663300"/>
                </a:solidFill>
              </a:rPr>
              <a:t>Piloot </a:t>
            </a:r>
            <a:br>
              <a:rPr lang="nl-BE" sz="3200" dirty="0" smtClean="0">
                <a:solidFill>
                  <a:srgbClr val="663300"/>
                </a:solidFill>
              </a:rPr>
            </a:br>
            <a:r>
              <a:rPr lang="nl-BE" sz="3200" dirty="0" smtClean="0">
                <a:solidFill>
                  <a:srgbClr val="663300"/>
                </a:solidFill>
              </a:rPr>
              <a:t>Slim </a:t>
            </a:r>
            <a:r>
              <a:rPr lang="nl-BE" sz="3200" dirty="0" err="1" smtClean="0">
                <a:solidFill>
                  <a:srgbClr val="663300"/>
                </a:solidFill>
              </a:rPr>
              <a:t>Prepayment</a:t>
            </a:r>
            <a:endParaRPr lang="nl-BE" sz="3200" dirty="0">
              <a:solidFill>
                <a:srgbClr val="663300"/>
              </a:solidFill>
            </a:endParaRPr>
          </a:p>
        </p:txBody>
      </p:sp>
      <p:sp>
        <p:nvSpPr>
          <p:cNvPr id="3" name="Tijdelijke aanduiding voor voettekst 2"/>
          <p:cNvSpPr>
            <a:spLocks noGrp="1"/>
          </p:cNvSpPr>
          <p:nvPr>
            <p:ph type="ftr" sz="quarter" idx="11"/>
          </p:nvPr>
        </p:nvSpPr>
        <p:spPr/>
        <p:txBody>
          <a:bodyPr/>
          <a:lstStyle/>
          <a:p>
            <a:pPr>
              <a:defRPr/>
            </a:pPr>
            <a:r>
              <a:rPr lang="fr-FR" smtClean="0"/>
              <a:t>OCMW-infosessies</a:t>
            </a:r>
            <a:endParaRPr lang="fr-FR"/>
          </a:p>
        </p:txBody>
      </p:sp>
    </p:spTree>
    <p:extLst>
      <p:ext uri="{BB962C8B-B14F-4D97-AF65-F5344CB8AC3E}">
        <p14:creationId xmlns:p14="http://schemas.microsoft.com/office/powerpoint/2010/main" val="303454701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21" descr="Flonidan-2pijp-bedraad_6336.jpg"/>
          <p:cNvPicPr>
            <a:picLocks/>
          </p:cNvPicPr>
          <p:nvPr/>
        </p:nvPicPr>
        <p:blipFill>
          <a:blip r:embed="rId3" cstate="print"/>
          <a:stretch>
            <a:fillRect/>
          </a:stretch>
        </p:blipFill>
        <p:spPr>
          <a:xfrm>
            <a:off x="6867163" y="4420300"/>
            <a:ext cx="2171017" cy="1431859"/>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nl-BE" dirty="0" err="1" smtClean="0"/>
              <a:t>Prepayment</a:t>
            </a:r>
            <a:r>
              <a:rPr lang="nl-BE" dirty="0" smtClean="0"/>
              <a:t> Slim - wat?</a:t>
            </a:r>
            <a:endParaRPr lang="nl-BE" dirty="0"/>
          </a:p>
        </p:txBody>
      </p:sp>
      <p:sp>
        <p:nvSpPr>
          <p:cNvPr id="3" name="Content Placeholder 2"/>
          <p:cNvSpPr>
            <a:spLocks noGrp="1"/>
          </p:cNvSpPr>
          <p:nvPr>
            <p:ph idx="1"/>
          </p:nvPr>
        </p:nvSpPr>
        <p:spPr>
          <a:xfrm>
            <a:off x="503238" y="1079500"/>
            <a:ext cx="8170862" cy="3613297"/>
          </a:xfrm>
        </p:spPr>
        <p:txBody>
          <a:bodyPr/>
          <a:lstStyle/>
          <a:p>
            <a:r>
              <a:rPr lang="nl-BE" dirty="0" smtClean="0">
                <a:solidFill>
                  <a:schemeClr val="accent1"/>
                </a:solidFill>
              </a:rPr>
              <a:t>Slimme meter </a:t>
            </a:r>
            <a:r>
              <a:rPr lang="nl-BE" dirty="0" smtClean="0"/>
              <a:t>als </a:t>
            </a:r>
            <a:r>
              <a:rPr lang="nl-BE" dirty="0" smtClean="0">
                <a:solidFill>
                  <a:schemeClr val="accent1"/>
                </a:solidFill>
              </a:rPr>
              <a:t>budgetmeter</a:t>
            </a:r>
          </a:p>
          <a:p>
            <a:r>
              <a:rPr lang="nl-BE" dirty="0" smtClean="0"/>
              <a:t>Slimme meter</a:t>
            </a:r>
          </a:p>
          <a:p>
            <a:pPr lvl="1"/>
            <a:r>
              <a:rPr lang="nl-BE" dirty="0" smtClean="0"/>
              <a:t>Elektriciteit- &amp; gasmeter</a:t>
            </a:r>
          </a:p>
          <a:p>
            <a:pPr lvl="1"/>
            <a:r>
              <a:rPr lang="nl-BE" dirty="0" smtClean="0">
                <a:solidFill>
                  <a:schemeClr val="accent1"/>
                </a:solidFill>
              </a:rPr>
              <a:t>Communicatie</a:t>
            </a:r>
            <a:r>
              <a:rPr lang="nl-BE" dirty="0" smtClean="0"/>
              <a:t> met </a:t>
            </a:r>
            <a:br>
              <a:rPr lang="nl-BE" dirty="0" smtClean="0"/>
            </a:br>
            <a:r>
              <a:rPr lang="nl-BE" dirty="0" smtClean="0"/>
              <a:t>Eandis</a:t>
            </a:r>
          </a:p>
          <a:p>
            <a:pPr lvl="2"/>
            <a:r>
              <a:rPr lang="nl-BE" dirty="0" smtClean="0"/>
              <a:t>Via gsm-technologie</a:t>
            </a:r>
          </a:p>
          <a:p>
            <a:pPr lvl="2"/>
            <a:r>
              <a:rPr lang="nl-BE" dirty="0" smtClean="0"/>
              <a:t>Meterstanden</a:t>
            </a:r>
          </a:p>
          <a:p>
            <a:pPr lvl="2"/>
            <a:r>
              <a:rPr lang="nl-BE" dirty="0" smtClean="0"/>
              <a:t>Aansturen meter</a:t>
            </a:r>
            <a:endParaRPr lang="nl-BE" dirty="0"/>
          </a:p>
        </p:txBody>
      </p:sp>
      <p:sp>
        <p:nvSpPr>
          <p:cNvPr id="4" name="Slide Number Placeholder 3"/>
          <p:cNvSpPr>
            <a:spLocks noGrp="1"/>
          </p:cNvSpPr>
          <p:nvPr>
            <p:ph type="sldNum" sz="quarter" idx="10"/>
          </p:nvPr>
        </p:nvSpPr>
        <p:spPr/>
        <p:txBody>
          <a:bodyPr/>
          <a:lstStyle/>
          <a:p>
            <a:pPr>
              <a:defRPr/>
            </a:pPr>
            <a:fld id="{E1C2A3EB-AA00-4774-A8D8-7C0483F20AEA}" type="slidenum">
              <a:rPr lang="fr-FR" smtClean="0"/>
              <a:pPr>
                <a:defRPr/>
              </a:pPr>
              <a:t>12</a:t>
            </a:fld>
            <a:endParaRPr lang="fr-FR"/>
          </a:p>
        </p:txBody>
      </p:sp>
      <p:sp>
        <p:nvSpPr>
          <p:cNvPr id="6" name="Date Placeholder 5"/>
          <p:cNvSpPr>
            <a:spLocks noGrp="1"/>
          </p:cNvSpPr>
          <p:nvPr>
            <p:ph type="dt" sz="half" idx="12"/>
          </p:nvPr>
        </p:nvSpPr>
        <p:spPr/>
        <p:txBody>
          <a:bodyPr/>
          <a:lstStyle/>
          <a:p>
            <a:pPr>
              <a:defRPr/>
            </a:pPr>
            <a:r>
              <a:rPr lang="nl-BE" smtClean="0"/>
              <a:t>oktober 2016</a:t>
            </a:r>
            <a:endParaRPr lang="fr-F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455" r="8214"/>
          <a:stretch/>
        </p:blipFill>
        <p:spPr bwMode="auto">
          <a:xfrm>
            <a:off x="6867163" y="1359991"/>
            <a:ext cx="2171017" cy="2996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Afbeelding 15" descr="25S60_6364.jpg"/>
          <p:cNvPicPr>
            <a:picLocks noChangeAspect="1"/>
          </p:cNvPicPr>
          <p:nvPr/>
        </p:nvPicPr>
        <p:blipFill>
          <a:blip r:embed="rId5" cstate="print"/>
          <a:stretch>
            <a:fillRect/>
          </a:stretch>
        </p:blipFill>
        <p:spPr>
          <a:xfrm>
            <a:off x="4962220" y="2422742"/>
            <a:ext cx="1843986" cy="3429417"/>
          </a:xfrm>
          <a:prstGeom prst="rect">
            <a:avLst/>
          </a:prstGeom>
          <a:ln>
            <a:noFill/>
          </a:ln>
          <a:effectLst>
            <a:outerShdw blurRad="292100" dist="139700" dir="2700000" algn="tl" rotWithShape="0">
              <a:srgbClr val="333333">
                <a:alpha val="65000"/>
              </a:srgbClr>
            </a:outerShdw>
          </a:effectLst>
        </p:spPr>
      </p:pic>
      <p:sp>
        <p:nvSpPr>
          <p:cNvPr id="7" name="Tijdelijke aanduiding voor voettekst 6"/>
          <p:cNvSpPr>
            <a:spLocks noGrp="1"/>
          </p:cNvSpPr>
          <p:nvPr>
            <p:ph type="ftr" sz="quarter" idx="11"/>
          </p:nvPr>
        </p:nvSpPr>
        <p:spPr/>
        <p:txBody>
          <a:bodyPr/>
          <a:lstStyle/>
          <a:p>
            <a:pPr>
              <a:defRPr/>
            </a:pPr>
            <a:r>
              <a:rPr lang="fr-FR" smtClean="0"/>
              <a:t>OCMW-infosessies</a:t>
            </a:r>
            <a:endParaRPr lang="fr-FR"/>
          </a:p>
        </p:txBody>
      </p:sp>
    </p:spTree>
    <p:extLst>
      <p:ext uri="{BB962C8B-B14F-4D97-AF65-F5344CB8AC3E}">
        <p14:creationId xmlns:p14="http://schemas.microsoft.com/office/powerpoint/2010/main" val="122468901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Verschil met huidige budgetmeter</a:t>
            </a:r>
            <a:endParaRPr lang="nl-BE" dirty="0"/>
          </a:p>
        </p:txBody>
      </p:sp>
      <p:sp>
        <p:nvSpPr>
          <p:cNvPr id="3" name="Content Placeholder 2"/>
          <p:cNvSpPr>
            <a:spLocks noGrp="1"/>
          </p:cNvSpPr>
          <p:nvPr>
            <p:ph idx="1"/>
          </p:nvPr>
        </p:nvSpPr>
        <p:spPr>
          <a:xfrm>
            <a:off x="503238" y="1079500"/>
            <a:ext cx="8170862" cy="3884140"/>
          </a:xfrm>
        </p:spPr>
        <p:txBody>
          <a:bodyPr/>
          <a:lstStyle/>
          <a:p>
            <a:pPr marL="0" indent="0">
              <a:buNone/>
            </a:pPr>
            <a:r>
              <a:rPr lang="nl-BE" dirty="0" smtClean="0"/>
              <a:t>Budgetmeterlogica</a:t>
            </a:r>
          </a:p>
          <a:p>
            <a:pPr lvl="1"/>
            <a:r>
              <a:rPr lang="nl-BE" dirty="0" smtClean="0"/>
              <a:t>Nu: </a:t>
            </a:r>
            <a:r>
              <a:rPr lang="nl-BE" dirty="0" smtClean="0">
                <a:solidFill>
                  <a:schemeClr val="accent1"/>
                </a:solidFill>
              </a:rPr>
              <a:t>in de meter</a:t>
            </a:r>
          </a:p>
          <a:p>
            <a:pPr lvl="2"/>
            <a:r>
              <a:rPr lang="nl-BE" dirty="0"/>
              <a:t>Meter beheert saldo en schuld</a:t>
            </a:r>
          </a:p>
          <a:p>
            <a:pPr lvl="2"/>
            <a:r>
              <a:rPr lang="nl-BE" dirty="0" smtClean="0"/>
              <a:t>Betalingen moeten overgezet met budgetmeterkaart</a:t>
            </a:r>
          </a:p>
          <a:p>
            <a:pPr lvl="2"/>
            <a:r>
              <a:rPr lang="nl-BE" dirty="0" smtClean="0"/>
              <a:t>Meter schakelt autonoom</a:t>
            </a:r>
          </a:p>
          <a:p>
            <a:pPr lvl="1"/>
            <a:r>
              <a:rPr lang="nl-BE" dirty="0" smtClean="0"/>
              <a:t>Toekomst: </a:t>
            </a:r>
            <a:r>
              <a:rPr lang="nl-BE" dirty="0">
                <a:solidFill>
                  <a:schemeClr val="accent1"/>
                </a:solidFill>
              </a:rPr>
              <a:t>c</a:t>
            </a:r>
            <a:r>
              <a:rPr lang="nl-BE" dirty="0" smtClean="0">
                <a:solidFill>
                  <a:schemeClr val="accent1"/>
                </a:solidFill>
              </a:rPr>
              <a:t>entraal</a:t>
            </a:r>
          </a:p>
          <a:p>
            <a:pPr lvl="2"/>
            <a:r>
              <a:rPr lang="nl-BE" dirty="0" smtClean="0"/>
              <a:t>Beheer saldo en schuld centraal</a:t>
            </a:r>
          </a:p>
          <a:p>
            <a:pPr lvl="2"/>
            <a:r>
              <a:rPr lang="nl-BE" dirty="0" smtClean="0"/>
              <a:t>Betalingen komen automatisch aan (geen kaart)</a:t>
            </a:r>
          </a:p>
          <a:p>
            <a:pPr lvl="2"/>
            <a:r>
              <a:rPr lang="nl-BE" dirty="0" smtClean="0"/>
              <a:t>Meter schakelt op </a:t>
            </a:r>
            <a:r>
              <a:rPr lang="nl-BE" dirty="0" err="1" smtClean="0">
                <a:solidFill>
                  <a:schemeClr val="accent1"/>
                </a:solidFill>
              </a:rPr>
              <a:t>afstandsgestuurd</a:t>
            </a:r>
            <a:r>
              <a:rPr lang="nl-BE" dirty="0" smtClean="0">
                <a:solidFill>
                  <a:schemeClr val="accent1"/>
                </a:solidFill>
              </a:rPr>
              <a:t> </a:t>
            </a:r>
            <a:r>
              <a:rPr lang="nl-BE" dirty="0" smtClean="0"/>
              <a:t>commando</a:t>
            </a:r>
            <a:endParaRPr lang="nl-BE" dirty="0"/>
          </a:p>
        </p:txBody>
      </p:sp>
      <p:sp>
        <p:nvSpPr>
          <p:cNvPr id="4" name="Slide Number Placeholder 3"/>
          <p:cNvSpPr>
            <a:spLocks noGrp="1"/>
          </p:cNvSpPr>
          <p:nvPr>
            <p:ph type="sldNum" sz="quarter" idx="10"/>
          </p:nvPr>
        </p:nvSpPr>
        <p:spPr/>
        <p:txBody>
          <a:bodyPr/>
          <a:lstStyle/>
          <a:p>
            <a:pPr>
              <a:defRPr/>
            </a:pPr>
            <a:fld id="{E1C2A3EB-AA00-4774-A8D8-7C0483F20AEA}" type="slidenum">
              <a:rPr lang="fr-FR" smtClean="0"/>
              <a:pPr>
                <a:defRPr/>
              </a:pPr>
              <a:t>13</a:t>
            </a:fld>
            <a:endParaRPr lang="fr-FR"/>
          </a:p>
        </p:txBody>
      </p:sp>
      <p:sp>
        <p:nvSpPr>
          <p:cNvPr id="6" name="Date Placeholder 5"/>
          <p:cNvSpPr>
            <a:spLocks noGrp="1"/>
          </p:cNvSpPr>
          <p:nvPr>
            <p:ph type="dt" sz="half" idx="12"/>
          </p:nvPr>
        </p:nvSpPr>
        <p:spPr/>
        <p:txBody>
          <a:bodyPr/>
          <a:lstStyle/>
          <a:p>
            <a:pPr>
              <a:defRPr/>
            </a:pPr>
            <a:r>
              <a:rPr lang="nl-BE" smtClean="0"/>
              <a:t>oktober 2016</a:t>
            </a:r>
            <a:endParaRPr lang="fr-FR"/>
          </a:p>
        </p:txBody>
      </p:sp>
      <p:sp>
        <p:nvSpPr>
          <p:cNvPr id="7" name="Tijdelijke aanduiding voor voettekst 6"/>
          <p:cNvSpPr>
            <a:spLocks noGrp="1"/>
          </p:cNvSpPr>
          <p:nvPr>
            <p:ph type="ftr" sz="quarter" idx="11"/>
          </p:nvPr>
        </p:nvSpPr>
        <p:spPr/>
        <p:txBody>
          <a:bodyPr/>
          <a:lstStyle/>
          <a:p>
            <a:pPr>
              <a:defRPr/>
            </a:pPr>
            <a:r>
              <a:rPr lang="fr-FR" smtClean="0"/>
              <a:t>OCMW-infosessies</a:t>
            </a:r>
            <a:endParaRPr lang="fr-FR"/>
          </a:p>
        </p:txBody>
      </p:sp>
    </p:spTree>
    <p:extLst>
      <p:ext uri="{BB962C8B-B14F-4D97-AF65-F5344CB8AC3E}">
        <p14:creationId xmlns:p14="http://schemas.microsoft.com/office/powerpoint/2010/main" val="343300445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017" y="246958"/>
            <a:ext cx="8288338" cy="503237"/>
          </a:xfrm>
        </p:spPr>
        <p:txBody>
          <a:bodyPr/>
          <a:lstStyle/>
          <a:p>
            <a:r>
              <a:rPr lang="nl-BE" dirty="0" smtClean="0"/>
              <a:t>Waarom </a:t>
            </a:r>
            <a:r>
              <a:rPr lang="nl-BE" dirty="0"/>
              <a:t>?</a:t>
            </a:r>
            <a:endParaRPr lang="nl-BE" dirty="0"/>
          </a:p>
        </p:txBody>
      </p:sp>
      <p:sp>
        <p:nvSpPr>
          <p:cNvPr id="3" name="Content Placeholder 2"/>
          <p:cNvSpPr>
            <a:spLocks noGrp="1"/>
          </p:cNvSpPr>
          <p:nvPr>
            <p:ph idx="1"/>
          </p:nvPr>
        </p:nvSpPr>
        <p:spPr>
          <a:xfrm>
            <a:off x="503238" y="1079500"/>
            <a:ext cx="8170862" cy="3921073"/>
          </a:xfrm>
        </p:spPr>
        <p:txBody>
          <a:bodyPr/>
          <a:lstStyle/>
          <a:p>
            <a:r>
              <a:rPr lang="nl-BE" dirty="0" smtClean="0"/>
              <a:t>Secundaire baten</a:t>
            </a:r>
          </a:p>
          <a:p>
            <a:pPr lvl="1"/>
            <a:r>
              <a:rPr lang="nl-BE" dirty="0" smtClean="0"/>
              <a:t>Meterleverancier-</a:t>
            </a:r>
            <a:br>
              <a:rPr lang="nl-BE" dirty="0" smtClean="0"/>
            </a:br>
            <a:r>
              <a:rPr lang="nl-BE" dirty="0" smtClean="0"/>
              <a:t>onafhankelijk</a:t>
            </a:r>
          </a:p>
          <a:p>
            <a:pPr lvl="1"/>
            <a:r>
              <a:rPr lang="nl-BE" dirty="0" smtClean="0"/>
              <a:t>Stigmatisering budgetmeter </a:t>
            </a:r>
            <a:br>
              <a:rPr lang="nl-BE" dirty="0" smtClean="0"/>
            </a:br>
            <a:r>
              <a:rPr lang="nl-BE" dirty="0" smtClean="0"/>
              <a:t>valt weg</a:t>
            </a:r>
          </a:p>
          <a:p>
            <a:pPr lvl="1"/>
            <a:r>
              <a:rPr lang="nl-BE" dirty="0" smtClean="0"/>
              <a:t>Opvolging klanten via </a:t>
            </a:r>
            <a:br>
              <a:rPr lang="nl-BE" dirty="0" smtClean="0"/>
            </a:br>
            <a:r>
              <a:rPr lang="nl-BE" dirty="0" smtClean="0"/>
              <a:t>gecentraliseerde gegevens</a:t>
            </a:r>
          </a:p>
          <a:p>
            <a:pPr lvl="1"/>
            <a:r>
              <a:rPr lang="nl-BE" dirty="0" smtClean="0"/>
              <a:t>Systeemtechnisch flexibeler </a:t>
            </a:r>
            <a:br>
              <a:rPr lang="nl-BE" dirty="0" smtClean="0"/>
            </a:br>
            <a:r>
              <a:rPr lang="nl-BE" dirty="0" smtClean="0"/>
              <a:t>(bv. </a:t>
            </a:r>
            <a:r>
              <a:rPr lang="nl-BE" dirty="0"/>
              <a:t>o</a:t>
            </a:r>
            <a:r>
              <a:rPr lang="nl-BE" dirty="0" smtClean="0"/>
              <a:t>nline betalen)</a:t>
            </a:r>
            <a:endParaRPr lang="nl-BE" dirty="0"/>
          </a:p>
        </p:txBody>
      </p:sp>
      <p:sp>
        <p:nvSpPr>
          <p:cNvPr id="4" name="Slide Number Placeholder 3"/>
          <p:cNvSpPr>
            <a:spLocks noGrp="1"/>
          </p:cNvSpPr>
          <p:nvPr>
            <p:ph type="sldNum" sz="quarter" idx="10"/>
          </p:nvPr>
        </p:nvSpPr>
        <p:spPr/>
        <p:txBody>
          <a:bodyPr/>
          <a:lstStyle/>
          <a:p>
            <a:pPr>
              <a:defRPr/>
            </a:pPr>
            <a:fld id="{E1C2A3EB-AA00-4774-A8D8-7C0483F20AEA}" type="slidenum">
              <a:rPr lang="fr-FR" smtClean="0"/>
              <a:pPr>
                <a:defRPr/>
              </a:pPr>
              <a:t>14</a:t>
            </a:fld>
            <a:endParaRPr lang="fr-FR"/>
          </a:p>
        </p:txBody>
      </p:sp>
      <p:sp>
        <p:nvSpPr>
          <p:cNvPr id="6" name="Date Placeholder 5"/>
          <p:cNvSpPr>
            <a:spLocks noGrp="1"/>
          </p:cNvSpPr>
          <p:nvPr>
            <p:ph type="dt" sz="half" idx="12"/>
          </p:nvPr>
        </p:nvSpPr>
        <p:spPr/>
        <p:txBody>
          <a:bodyPr/>
          <a:lstStyle/>
          <a:p>
            <a:pPr>
              <a:defRPr/>
            </a:pPr>
            <a:r>
              <a:rPr lang="nl-BE" smtClean="0"/>
              <a:t>oktober 2016</a:t>
            </a:r>
            <a:endParaRPr lang="fr-FR"/>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6901" y="928049"/>
            <a:ext cx="2695634" cy="4067376"/>
          </a:xfrm>
          <a:prstGeom prst="rect">
            <a:avLst/>
          </a:prstGeom>
        </p:spPr>
      </p:pic>
      <p:sp>
        <p:nvSpPr>
          <p:cNvPr id="8" name="Tijdelijke aanduiding voor voettekst 7"/>
          <p:cNvSpPr>
            <a:spLocks noGrp="1"/>
          </p:cNvSpPr>
          <p:nvPr>
            <p:ph type="ftr" sz="quarter" idx="11"/>
          </p:nvPr>
        </p:nvSpPr>
        <p:spPr/>
        <p:txBody>
          <a:bodyPr/>
          <a:lstStyle/>
          <a:p>
            <a:pPr>
              <a:defRPr/>
            </a:pPr>
            <a:r>
              <a:rPr lang="fr-FR" smtClean="0"/>
              <a:t>OCMW-infosessies</a:t>
            </a:r>
            <a:endParaRPr lang="fr-FR"/>
          </a:p>
        </p:txBody>
      </p:sp>
    </p:spTree>
    <p:extLst>
      <p:ext uri="{BB962C8B-B14F-4D97-AF65-F5344CB8AC3E}">
        <p14:creationId xmlns:p14="http://schemas.microsoft.com/office/powerpoint/2010/main" val="424067347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Werking</a:t>
            </a:r>
            <a:endParaRPr lang="nl-BE" dirty="0"/>
          </a:p>
        </p:txBody>
      </p:sp>
      <p:sp>
        <p:nvSpPr>
          <p:cNvPr id="4" name="Slide Number Placeholder 3"/>
          <p:cNvSpPr>
            <a:spLocks noGrp="1"/>
          </p:cNvSpPr>
          <p:nvPr>
            <p:ph type="sldNum" sz="quarter" idx="10"/>
          </p:nvPr>
        </p:nvSpPr>
        <p:spPr/>
        <p:txBody>
          <a:bodyPr/>
          <a:lstStyle/>
          <a:p>
            <a:pPr>
              <a:defRPr/>
            </a:pPr>
            <a:fld id="{E1C2A3EB-AA00-4774-A8D8-7C0483F20AEA}" type="slidenum">
              <a:rPr lang="fr-FR" smtClean="0"/>
              <a:pPr>
                <a:defRPr/>
              </a:pPr>
              <a:t>15</a:t>
            </a:fld>
            <a:endParaRPr lang="fr-FR"/>
          </a:p>
        </p:txBody>
      </p:sp>
      <p:sp>
        <p:nvSpPr>
          <p:cNvPr id="6" name="Date Placeholder 5"/>
          <p:cNvSpPr>
            <a:spLocks noGrp="1"/>
          </p:cNvSpPr>
          <p:nvPr>
            <p:ph type="dt" sz="half" idx="12"/>
          </p:nvPr>
        </p:nvSpPr>
        <p:spPr/>
        <p:txBody>
          <a:bodyPr/>
          <a:lstStyle/>
          <a:p>
            <a:pPr>
              <a:defRPr/>
            </a:pPr>
            <a:r>
              <a:rPr lang="nl-BE" smtClean="0"/>
              <a:t>oktober 2016</a:t>
            </a:r>
            <a:endParaRPr lang="fr-FR"/>
          </a:p>
        </p:txBody>
      </p:sp>
      <p:sp>
        <p:nvSpPr>
          <p:cNvPr id="7" name="Right Arrow 6"/>
          <p:cNvSpPr/>
          <p:nvPr/>
        </p:nvSpPr>
        <p:spPr bwMode="auto">
          <a:xfrm>
            <a:off x="3394121" y="723210"/>
            <a:ext cx="1544949" cy="540000"/>
          </a:xfrm>
          <a:prstGeom prst="rightArrow">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0000" tIns="46800" rIns="90000" bIns="4680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nl-BE" sz="1600" b="1" i="0" u="none" strike="noStrike" cap="none" normalizeH="0" baseline="0" dirty="0" err="1" smtClean="0">
                <a:ln>
                  <a:noFill/>
                </a:ln>
                <a:solidFill>
                  <a:schemeClr val="tx1"/>
                </a:solidFill>
                <a:effectLst/>
                <a:latin typeface="Arial" charset="0"/>
              </a:rPr>
              <a:t>Xenta</a:t>
            </a:r>
            <a:endParaRPr kumimoji="0" lang="nl-BE" sz="1600" b="1" i="0" u="none" strike="noStrike" cap="none" normalizeH="0" baseline="0" dirty="0" smtClean="0">
              <a:ln>
                <a:noFill/>
              </a:ln>
              <a:solidFill>
                <a:schemeClr val="tx1"/>
              </a:solidFill>
              <a:effectLst/>
              <a:latin typeface="Arial" charset="0"/>
            </a:endParaRPr>
          </a:p>
        </p:txBody>
      </p:sp>
      <p:sp>
        <p:nvSpPr>
          <p:cNvPr id="9" name="Right Arrow 8"/>
          <p:cNvSpPr/>
          <p:nvPr/>
        </p:nvSpPr>
        <p:spPr bwMode="auto">
          <a:xfrm>
            <a:off x="3394121" y="1293595"/>
            <a:ext cx="1544949" cy="540000"/>
          </a:xfrm>
          <a:prstGeom prst="rightArrow">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0000" tIns="46800" rIns="90000" bIns="4680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nl-BE" dirty="0" err="1" smtClean="0">
                <a:solidFill>
                  <a:schemeClr val="tx1"/>
                </a:solidFill>
                <a:latin typeface="Arial" charset="0"/>
              </a:rPr>
              <a:t>overschr</a:t>
            </a:r>
            <a:r>
              <a:rPr lang="nl-BE" dirty="0" smtClean="0">
                <a:solidFill>
                  <a:schemeClr val="tx1"/>
                </a:solidFill>
                <a:latin typeface="Arial" charset="0"/>
              </a:rPr>
              <a:t>.</a:t>
            </a:r>
          </a:p>
        </p:txBody>
      </p:sp>
      <p:sp>
        <p:nvSpPr>
          <p:cNvPr id="10" name="Right Arrow 9"/>
          <p:cNvSpPr/>
          <p:nvPr/>
        </p:nvSpPr>
        <p:spPr bwMode="auto">
          <a:xfrm>
            <a:off x="3394121" y="1863980"/>
            <a:ext cx="1544949" cy="540000"/>
          </a:xfrm>
          <a:prstGeom prst="rightArrow">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0000" tIns="46800" rIns="90000" bIns="4680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nl-BE" dirty="0">
                <a:solidFill>
                  <a:schemeClr val="tx1"/>
                </a:solidFill>
                <a:latin typeface="Arial" charset="0"/>
              </a:rPr>
              <a:t>c</a:t>
            </a:r>
            <a:r>
              <a:rPr lang="nl-BE" dirty="0" smtClean="0">
                <a:solidFill>
                  <a:schemeClr val="tx1"/>
                </a:solidFill>
                <a:latin typeface="Arial" charset="0"/>
              </a:rPr>
              <a:t>ash (post)</a:t>
            </a:r>
          </a:p>
        </p:txBody>
      </p:sp>
      <p:sp>
        <p:nvSpPr>
          <p:cNvPr id="11" name="Right Arrow 10"/>
          <p:cNvSpPr/>
          <p:nvPr/>
        </p:nvSpPr>
        <p:spPr bwMode="auto">
          <a:xfrm>
            <a:off x="3394121" y="2434365"/>
            <a:ext cx="1544949" cy="540000"/>
          </a:xfrm>
          <a:prstGeom prst="rightArrow">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0000" tIns="46800" rIns="90000" bIns="4680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nl-BE" dirty="0">
                <a:solidFill>
                  <a:schemeClr val="tx1"/>
                </a:solidFill>
                <a:latin typeface="Arial" charset="0"/>
              </a:rPr>
              <a:t>w</a:t>
            </a:r>
            <a:r>
              <a:rPr lang="nl-BE" dirty="0" smtClean="0">
                <a:solidFill>
                  <a:schemeClr val="tx1"/>
                </a:solidFill>
                <a:latin typeface="Arial" charset="0"/>
              </a:rPr>
              <a:t>eb</a:t>
            </a:r>
          </a:p>
        </p:txBody>
      </p:sp>
      <p:sp>
        <p:nvSpPr>
          <p:cNvPr id="8" name="Left Arrow 7"/>
          <p:cNvSpPr/>
          <p:nvPr/>
        </p:nvSpPr>
        <p:spPr bwMode="auto">
          <a:xfrm>
            <a:off x="3394121" y="3004750"/>
            <a:ext cx="1544949" cy="540000"/>
          </a:xfrm>
          <a:prstGeom prst="leftArrow">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0000" tIns="46800" rIns="90000" bIns="4680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nl-BE" dirty="0">
                <a:solidFill>
                  <a:schemeClr val="tx1"/>
                </a:solidFill>
                <a:latin typeface="Arial" charset="0"/>
              </a:rPr>
              <a:t>m</a:t>
            </a:r>
            <a:r>
              <a:rPr lang="nl-BE" dirty="0" smtClean="0">
                <a:solidFill>
                  <a:schemeClr val="tx1"/>
                </a:solidFill>
                <a:latin typeface="Arial" charset="0"/>
              </a:rPr>
              <a:t>ail</a:t>
            </a:r>
            <a:endParaRPr kumimoji="0" lang="nl-BE" sz="1600" b="1" i="0" u="none" strike="noStrike" cap="none" normalizeH="0" baseline="0" dirty="0" smtClean="0">
              <a:ln>
                <a:noFill/>
              </a:ln>
              <a:solidFill>
                <a:schemeClr val="tx1"/>
              </a:solidFill>
              <a:effectLst/>
              <a:latin typeface="Arial" charset="0"/>
            </a:endParaRPr>
          </a:p>
        </p:txBody>
      </p:sp>
      <p:sp>
        <p:nvSpPr>
          <p:cNvPr id="13" name="Left Arrow 12"/>
          <p:cNvSpPr/>
          <p:nvPr/>
        </p:nvSpPr>
        <p:spPr bwMode="auto">
          <a:xfrm>
            <a:off x="3394121" y="3575135"/>
            <a:ext cx="1544949" cy="540000"/>
          </a:xfrm>
          <a:prstGeom prst="leftArrow">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0000" tIns="46800" rIns="90000" bIns="4680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nl-BE" dirty="0" smtClean="0">
                <a:solidFill>
                  <a:schemeClr val="tx1"/>
                </a:solidFill>
                <a:latin typeface="Arial" charset="0"/>
              </a:rPr>
              <a:t>sms</a:t>
            </a:r>
            <a:endParaRPr kumimoji="0" lang="nl-BE" sz="1600" b="1" i="0" u="none" strike="noStrike" cap="none" normalizeH="0" baseline="0" dirty="0" smtClean="0">
              <a:ln>
                <a:noFill/>
              </a:ln>
              <a:solidFill>
                <a:schemeClr val="tx1"/>
              </a:solidFill>
              <a:effectLst/>
              <a:latin typeface="Arial" charset="0"/>
            </a:endParaRPr>
          </a:p>
        </p:txBody>
      </p:sp>
      <p:sp>
        <p:nvSpPr>
          <p:cNvPr id="14" name="Left Arrow 13"/>
          <p:cNvSpPr/>
          <p:nvPr/>
        </p:nvSpPr>
        <p:spPr bwMode="auto">
          <a:xfrm>
            <a:off x="3394121" y="4145520"/>
            <a:ext cx="1544949" cy="540000"/>
          </a:xfrm>
          <a:prstGeom prst="leftArrow">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0000" tIns="46800" rIns="90000" bIns="4680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nl-BE" dirty="0">
                <a:solidFill>
                  <a:schemeClr val="tx1"/>
                </a:solidFill>
                <a:latin typeface="Arial" charset="0"/>
              </a:rPr>
              <a:t>w</a:t>
            </a:r>
            <a:r>
              <a:rPr lang="nl-BE" dirty="0" smtClean="0">
                <a:solidFill>
                  <a:schemeClr val="tx1"/>
                </a:solidFill>
                <a:latin typeface="Arial" charset="0"/>
              </a:rPr>
              <a:t>ebsite</a:t>
            </a:r>
            <a:endParaRPr kumimoji="0" lang="nl-BE" sz="1600" b="1" i="0" u="none" strike="noStrike" cap="none" normalizeH="0" baseline="0" dirty="0" smtClean="0">
              <a:ln>
                <a:noFill/>
              </a:ln>
              <a:solidFill>
                <a:schemeClr val="tx1"/>
              </a:solidFill>
              <a:effectLst/>
              <a:latin typeface="Arial" charset="0"/>
            </a:endParaRPr>
          </a:p>
        </p:txBody>
      </p:sp>
      <p:sp>
        <p:nvSpPr>
          <p:cNvPr id="15" name="Left Arrow 14"/>
          <p:cNvSpPr/>
          <p:nvPr/>
        </p:nvSpPr>
        <p:spPr bwMode="auto">
          <a:xfrm>
            <a:off x="3394121" y="4715908"/>
            <a:ext cx="1544949" cy="540000"/>
          </a:xfrm>
          <a:prstGeom prst="leftArrow">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0000" tIns="46800" rIns="90000" bIns="4680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nl-BE" dirty="0" smtClean="0">
                <a:solidFill>
                  <a:schemeClr val="tx1"/>
                </a:solidFill>
                <a:latin typeface="Arial" charset="0"/>
              </a:rPr>
              <a:t>IVR      ,</a:t>
            </a:r>
            <a:endParaRPr kumimoji="0" lang="nl-BE" sz="1600" b="1" i="0" u="none" strike="noStrike" cap="none" normalizeH="0" baseline="0" dirty="0" smtClean="0">
              <a:ln>
                <a:noFill/>
              </a:ln>
              <a:solidFill>
                <a:schemeClr val="tx1"/>
              </a:solidFill>
              <a:effectLst/>
              <a:latin typeface="Arial" charset="0"/>
            </a:endParaRPr>
          </a:p>
        </p:txBody>
      </p:sp>
      <p:pic>
        <p:nvPicPr>
          <p:cNvPr id="1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326" b="100000" l="8140" r="89535">
                        <a14:foregroundMark x1="53488" y1="3488" x2="53488" y2="3488"/>
                        <a14:foregroundMark x1="23256" y1="86047" x2="23256" y2="86047"/>
                        <a14:foregroundMark x1="32558" y1="81395" x2="32558" y2="81395"/>
                        <a14:foregroundMark x1="37209" y1="80233" x2="56977" y2="80233"/>
                        <a14:foregroundMark x1="58140" y1="80233" x2="75581" y2="86047"/>
                      </a14:backgroundRemoval>
                    </a14:imgEffect>
                  </a14:imgLayer>
                </a14:imgProps>
              </a:ext>
              <a:ext uri="{28A0092B-C50C-407E-A947-70E740481C1C}">
                <a14:useLocalDpi xmlns:a14="http://schemas.microsoft.com/office/drawing/2010/main" val="0"/>
              </a:ext>
            </a:extLst>
          </a:blip>
          <a:srcRect/>
          <a:stretch>
            <a:fillRect/>
          </a:stretch>
        </p:blipFill>
        <p:spPr bwMode="auto">
          <a:xfrm>
            <a:off x="1047761" y="1969909"/>
            <a:ext cx="1725847" cy="172584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p:cNvSpPr/>
          <p:nvPr/>
        </p:nvSpPr>
        <p:spPr bwMode="auto">
          <a:xfrm>
            <a:off x="4939070" y="723210"/>
            <a:ext cx="3987954" cy="5416334"/>
          </a:xfrm>
          <a:prstGeom prst="roundRect">
            <a:avLst>
              <a:gd name="adj" fmla="val 5397"/>
            </a:avLst>
          </a:prstGeom>
          <a:solidFill>
            <a:srgbClr val="01814E">
              <a:alpha val="50000"/>
            </a:srgbClr>
          </a:solidFill>
          <a:ln w="635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0000" tIns="46800" rIns="90000" bIns="468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nl-BE" sz="2800" b="1" i="0" u="none" strike="noStrike" cap="none" normalizeH="0" baseline="0" dirty="0" err="1" smtClean="0">
                <a:ln>
                  <a:noFill/>
                </a:ln>
                <a:solidFill>
                  <a:schemeClr val="tx1"/>
                </a:solidFill>
                <a:effectLst/>
                <a:latin typeface="Arial" charset="0"/>
              </a:rPr>
              <a:t>Prepayment</a:t>
            </a:r>
            <a:r>
              <a:rPr kumimoji="0" lang="nl-BE" sz="2800" b="1" i="0" u="none" strike="noStrike" cap="none" normalizeH="0" baseline="0" dirty="0" smtClean="0">
                <a:ln>
                  <a:noFill/>
                </a:ln>
                <a:solidFill>
                  <a:schemeClr val="tx1"/>
                </a:solidFill>
                <a:effectLst/>
                <a:latin typeface="Arial" charset="0"/>
              </a:rPr>
              <a:t>-</a:t>
            </a:r>
            <a:r>
              <a:rPr lang="nl-BE" sz="2800" dirty="0">
                <a:solidFill>
                  <a:schemeClr val="tx1"/>
                </a:solidFill>
                <a:latin typeface="Arial" charset="0"/>
              </a:rPr>
              <a:t/>
            </a:r>
            <a:br>
              <a:rPr lang="nl-BE" sz="2800" dirty="0">
                <a:solidFill>
                  <a:schemeClr val="tx1"/>
                </a:solidFill>
                <a:latin typeface="Arial" charset="0"/>
              </a:rPr>
            </a:br>
            <a:r>
              <a:rPr lang="nl-BE" sz="2800" dirty="0" smtClean="0">
                <a:solidFill>
                  <a:schemeClr val="tx1"/>
                </a:solidFill>
                <a:latin typeface="Arial" charset="0"/>
              </a:rPr>
              <a:t>p</a:t>
            </a:r>
            <a:r>
              <a:rPr kumimoji="0" lang="nl-BE" sz="2800" b="1" i="0" u="none" strike="noStrike" cap="none" normalizeH="0" baseline="0" dirty="0" smtClean="0">
                <a:ln>
                  <a:noFill/>
                </a:ln>
                <a:solidFill>
                  <a:schemeClr val="tx1"/>
                </a:solidFill>
                <a:effectLst/>
                <a:latin typeface="Arial" charset="0"/>
              </a:rPr>
              <a:t>latform</a:t>
            </a:r>
          </a:p>
        </p:txBody>
      </p:sp>
      <p:sp>
        <p:nvSpPr>
          <p:cNvPr id="17" name="Rounded Rectangle 16"/>
          <p:cNvSpPr/>
          <p:nvPr/>
        </p:nvSpPr>
        <p:spPr bwMode="auto">
          <a:xfrm rot="5400000">
            <a:off x="4087838" y="1639399"/>
            <a:ext cx="2172346" cy="497590"/>
          </a:xfrm>
          <a:prstGeom prst="round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0000" tIns="46800" rIns="90000" bIns="4680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nl-BE" sz="1600" b="1" i="0" u="none" strike="noStrike" cap="none" normalizeH="0" baseline="0" dirty="0" err="1" smtClean="0">
                <a:ln>
                  <a:noFill/>
                </a:ln>
                <a:solidFill>
                  <a:schemeClr val="tx1"/>
                </a:solidFill>
                <a:effectLst/>
                <a:latin typeface="Arial" charset="0"/>
              </a:rPr>
              <a:t>Betaalkanelen</a:t>
            </a:r>
            <a:endParaRPr kumimoji="0" lang="nl-BE" sz="1600" b="1" i="0" u="none" strike="noStrike" cap="none" normalizeH="0" baseline="0" dirty="0" smtClean="0">
              <a:ln>
                <a:noFill/>
              </a:ln>
              <a:solidFill>
                <a:schemeClr val="tx1"/>
              </a:solidFill>
              <a:effectLst/>
              <a:latin typeface="Arial" charset="0"/>
            </a:endParaRPr>
          </a:p>
        </p:txBody>
      </p:sp>
      <p:sp>
        <p:nvSpPr>
          <p:cNvPr id="19" name="Rounded Rectangle 18"/>
          <p:cNvSpPr/>
          <p:nvPr/>
        </p:nvSpPr>
        <p:spPr bwMode="auto">
          <a:xfrm rot="5400000">
            <a:off x="4089486" y="3842128"/>
            <a:ext cx="2172346" cy="497590"/>
          </a:xfrm>
          <a:prstGeom prst="roundRect">
            <a:avLst/>
          </a:prstGeom>
          <a:solidFill>
            <a:srgbClr val="01814E"/>
          </a:solidFill>
          <a:ln>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0000" tIns="46800" rIns="90000" bIns="4680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nl-BE" dirty="0" smtClean="0">
                <a:solidFill>
                  <a:schemeClr val="tx1"/>
                </a:solidFill>
                <a:latin typeface="Arial" charset="0"/>
              </a:rPr>
              <a:t>Communicatie</a:t>
            </a:r>
            <a:endParaRPr kumimoji="0" lang="nl-BE" sz="1600" b="1" i="0" u="none" strike="noStrike" cap="none" normalizeH="0" baseline="0" dirty="0" smtClean="0">
              <a:ln>
                <a:noFill/>
              </a:ln>
              <a:solidFill>
                <a:schemeClr val="tx1"/>
              </a:solidFill>
              <a:effectLst/>
              <a:latin typeface="Arial" charset="0"/>
            </a:endParaRPr>
          </a:p>
        </p:txBody>
      </p:sp>
      <p:pic>
        <p:nvPicPr>
          <p:cNvPr id="2055" name="Picture 7"/>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4167" r="97083">
                        <a14:foregroundMark x1="33333" y1="34375" x2="60833" y2="32500"/>
                        <a14:foregroundMark x1="36667" y1="55000" x2="59583" y2="56250"/>
                        <a14:foregroundMark x1="49583" y1="86250" x2="42500" y2="81250"/>
                      </a14:backgroundRemoval>
                    </a14:imgEffect>
                  </a14:imgLayer>
                </a14:imgProps>
              </a:ext>
              <a:ext uri="{28A0092B-C50C-407E-A947-70E740481C1C}">
                <a14:useLocalDpi xmlns:a14="http://schemas.microsoft.com/office/drawing/2010/main" val="0"/>
              </a:ext>
            </a:extLst>
          </a:blip>
          <a:srcRect/>
          <a:stretch>
            <a:fillRect/>
          </a:stretch>
        </p:blipFill>
        <p:spPr bwMode="auto">
          <a:xfrm rot="2871083">
            <a:off x="2103764" y="4810944"/>
            <a:ext cx="829475" cy="623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89063" l="9896" r="89063">
                        <a14:foregroundMark x1="29688" y1="8333" x2="47396" y2="3125"/>
                      </a14:backgroundRemoval>
                    </a14:imgEffect>
                  </a14:imgLayer>
                </a14:imgProps>
              </a:ext>
              <a:ext uri="{28A0092B-C50C-407E-A947-70E740481C1C}">
                <a14:useLocalDpi xmlns:a14="http://schemas.microsoft.com/office/drawing/2010/main" val="0"/>
              </a:ext>
            </a:extLst>
          </a:blip>
          <a:srcRect/>
          <a:stretch>
            <a:fillRect/>
          </a:stretch>
        </p:blipFill>
        <p:spPr bwMode="auto">
          <a:xfrm>
            <a:off x="1094535" y="4997948"/>
            <a:ext cx="1443323" cy="1443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Arrow Connector 22"/>
          <p:cNvCxnSpPr/>
          <p:nvPr/>
        </p:nvCxnSpPr>
        <p:spPr bwMode="auto">
          <a:xfrm>
            <a:off x="2773608" y="5719610"/>
            <a:ext cx="1980000" cy="0"/>
          </a:xfrm>
          <a:prstGeom prst="straightConnector1">
            <a:avLst/>
          </a:prstGeom>
          <a:noFill/>
          <a:ln w="38100" cap="flat" cmpd="sng" algn="ctr">
            <a:solidFill>
              <a:schemeClr val="accent4">
                <a:lumMod val="75000"/>
              </a:schemeClr>
            </a:solidFill>
            <a:prstDash val="solid"/>
            <a:round/>
            <a:headEnd type="none" w="med" len="med"/>
            <a:tailEnd type="triangle" w="lg" len="med"/>
          </a:ln>
          <a:effectLst/>
        </p:spPr>
      </p:cxnSp>
      <p:sp>
        <p:nvSpPr>
          <p:cNvPr id="24" name="TextBox 23"/>
          <p:cNvSpPr txBox="1"/>
          <p:nvPr/>
        </p:nvSpPr>
        <p:spPr>
          <a:xfrm>
            <a:off x="2926308" y="5855900"/>
            <a:ext cx="1643243" cy="216976"/>
          </a:xfrm>
          <a:prstGeom prst="rect">
            <a:avLst/>
          </a:prstGeom>
          <a:noFill/>
        </p:spPr>
        <p:txBody>
          <a:bodyPr wrap="square" rtlCol="0">
            <a:noAutofit/>
          </a:bodyPr>
          <a:lstStyle/>
          <a:p>
            <a:r>
              <a:rPr lang="nl-BE" dirty="0" smtClean="0">
                <a:solidFill>
                  <a:srgbClr val="FF9933"/>
                </a:solidFill>
              </a:rPr>
              <a:t>commando’s</a:t>
            </a:r>
            <a:endParaRPr lang="nl-BE" dirty="0">
              <a:solidFill>
                <a:srgbClr val="FF9933"/>
              </a:solidFill>
            </a:endParaRPr>
          </a:p>
        </p:txBody>
      </p:sp>
      <p:sp>
        <p:nvSpPr>
          <p:cNvPr id="28" name="TextBox 27"/>
          <p:cNvSpPr txBox="1"/>
          <p:nvPr/>
        </p:nvSpPr>
        <p:spPr>
          <a:xfrm>
            <a:off x="3050686" y="5380246"/>
            <a:ext cx="1425844" cy="216976"/>
          </a:xfrm>
          <a:prstGeom prst="rect">
            <a:avLst/>
          </a:prstGeom>
          <a:noFill/>
        </p:spPr>
        <p:txBody>
          <a:bodyPr wrap="square" rtlCol="0">
            <a:noAutofit/>
          </a:bodyPr>
          <a:lstStyle/>
          <a:p>
            <a:r>
              <a:rPr lang="nl-BE" dirty="0">
                <a:solidFill>
                  <a:schemeClr val="accent4">
                    <a:lumMod val="75000"/>
                  </a:schemeClr>
                </a:solidFill>
              </a:rPr>
              <a:t>v</a:t>
            </a:r>
            <a:r>
              <a:rPr lang="nl-BE" dirty="0" smtClean="0">
                <a:solidFill>
                  <a:schemeClr val="accent4">
                    <a:lumMod val="75000"/>
                  </a:schemeClr>
                </a:solidFill>
              </a:rPr>
              <a:t>erbruiken</a:t>
            </a:r>
            <a:endParaRPr lang="nl-BE" dirty="0">
              <a:solidFill>
                <a:schemeClr val="accent4">
                  <a:lumMod val="75000"/>
                </a:schemeClr>
              </a:solidFill>
            </a:endParaRPr>
          </a:p>
        </p:txBody>
      </p:sp>
      <p:cxnSp>
        <p:nvCxnSpPr>
          <p:cNvPr id="29" name="Straight Arrow Connector 28"/>
          <p:cNvCxnSpPr/>
          <p:nvPr/>
        </p:nvCxnSpPr>
        <p:spPr bwMode="auto">
          <a:xfrm flipH="1">
            <a:off x="2773608" y="5841998"/>
            <a:ext cx="1980000" cy="0"/>
          </a:xfrm>
          <a:prstGeom prst="straightConnector1">
            <a:avLst/>
          </a:prstGeom>
          <a:noFill/>
          <a:ln w="38100" cap="flat" cmpd="sng" algn="ctr">
            <a:solidFill>
              <a:srgbClr val="FF9933"/>
            </a:solidFill>
            <a:prstDash val="solid"/>
            <a:round/>
            <a:headEnd type="none" w="med" len="med"/>
            <a:tailEnd type="triangle" w="lg" len="med"/>
          </a:ln>
          <a:effectLst/>
        </p:spPr>
      </p:cxnSp>
      <p:sp>
        <p:nvSpPr>
          <p:cNvPr id="26" name="TextBox 25"/>
          <p:cNvSpPr txBox="1"/>
          <p:nvPr/>
        </p:nvSpPr>
        <p:spPr>
          <a:xfrm>
            <a:off x="5718875" y="1863980"/>
            <a:ext cx="3099661" cy="3516266"/>
          </a:xfrm>
          <a:prstGeom prst="rect">
            <a:avLst/>
          </a:prstGeom>
          <a:noFill/>
        </p:spPr>
        <p:txBody>
          <a:bodyPr wrap="square" rtlCol="0">
            <a:noAutofit/>
          </a:bodyPr>
          <a:lstStyle/>
          <a:p>
            <a:pPr marL="285750" indent="-285750" algn="l">
              <a:buFont typeface="Arial" panose="020B0604020202020204" pitchFamily="34" charset="0"/>
              <a:buChar char="•"/>
            </a:pPr>
            <a:r>
              <a:rPr lang="nl-BE" sz="2000" dirty="0">
                <a:solidFill>
                  <a:schemeClr val="tx1"/>
                </a:solidFill>
              </a:rPr>
              <a:t>Ontvangen en verwerken betalingen</a:t>
            </a:r>
          </a:p>
          <a:p>
            <a:pPr marL="285750" indent="-285750" algn="l">
              <a:buFont typeface="Arial" panose="020B0604020202020204" pitchFamily="34" charset="0"/>
              <a:buChar char="•"/>
            </a:pPr>
            <a:r>
              <a:rPr lang="nl-BE" sz="2000" dirty="0">
                <a:solidFill>
                  <a:schemeClr val="tx1"/>
                </a:solidFill>
              </a:rPr>
              <a:t>Dagelijkse verwerking </a:t>
            </a:r>
            <a:r>
              <a:rPr lang="nl-BE" sz="2000" dirty="0" smtClean="0">
                <a:solidFill>
                  <a:schemeClr val="tx1"/>
                </a:solidFill>
              </a:rPr>
              <a:t>verbruiksgegevens</a:t>
            </a:r>
            <a:endParaRPr lang="nl-BE" sz="2000" dirty="0">
              <a:solidFill>
                <a:schemeClr val="tx1"/>
              </a:solidFill>
            </a:endParaRPr>
          </a:p>
          <a:p>
            <a:pPr marL="285750" indent="-285750" algn="l">
              <a:buFont typeface="Arial" panose="020B0604020202020204" pitchFamily="34" charset="0"/>
              <a:buChar char="•"/>
            </a:pPr>
            <a:r>
              <a:rPr lang="nl-BE" sz="2000" dirty="0">
                <a:solidFill>
                  <a:schemeClr val="tx1"/>
                </a:solidFill>
              </a:rPr>
              <a:t>Communicatie met </a:t>
            </a:r>
            <a:r>
              <a:rPr lang="nl-BE" sz="2000" dirty="0" smtClean="0">
                <a:solidFill>
                  <a:schemeClr val="tx1"/>
                </a:solidFill>
              </a:rPr>
              <a:t>klant</a:t>
            </a:r>
            <a:endParaRPr lang="nl-BE" sz="2000" dirty="0">
              <a:solidFill>
                <a:schemeClr val="tx1"/>
              </a:solidFill>
            </a:endParaRPr>
          </a:p>
        </p:txBody>
      </p:sp>
      <p:pic>
        <p:nvPicPr>
          <p:cNvPr id="205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37125" y="4765585"/>
            <a:ext cx="432485" cy="440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jdelijke aanduiding voor voettekst 2"/>
          <p:cNvSpPr>
            <a:spLocks noGrp="1"/>
          </p:cNvSpPr>
          <p:nvPr>
            <p:ph type="ftr" sz="quarter" idx="11"/>
          </p:nvPr>
        </p:nvSpPr>
        <p:spPr/>
        <p:txBody>
          <a:bodyPr/>
          <a:lstStyle/>
          <a:p>
            <a:pPr>
              <a:defRPr/>
            </a:pPr>
            <a:r>
              <a:rPr lang="fr-FR" smtClean="0"/>
              <a:t>OCMW-infosessies</a:t>
            </a:r>
            <a:endParaRPr lang="fr-FR"/>
          </a:p>
        </p:txBody>
      </p:sp>
    </p:spTree>
    <p:extLst>
      <p:ext uri="{BB962C8B-B14F-4D97-AF65-F5344CB8AC3E}">
        <p14:creationId xmlns:p14="http://schemas.microsoft.com/office/powerpoint/2010/main" val="95167874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Impact klant</a:t>
            </a:r>
            <a:endParaRPr lang="nl-BE" dirty="0"/>
          </a:p>
        </p:txBody>
      </p:sp>
      <p:sp>
        <p:nvSpPr>
          <p:cNvPr id="3" name="Content Placeholder 2"/>
          <p:cNvSpPr>
            <a:spLocks noGrp="1"/>
          </p:cNvSpPr>
          <p:nvPr>
            <p:ph idx="1"/>
          </p:nvPr>
        </p:nvSpPr>
        <p:spPr>
          <a:xfrm>
            <a:off x="503238" y="1079500"/>
            <a:ext cx="8170862" cy="4973669"/>
          </a:xfrm>
        </p:spPr>
        <p:txBody>
          <a:bodyPr/>
          <a:lstStyle/>
          <a:p>
            <a:r>
              <a:rPr lang="nl-BE" dirty="0" smtClean="0">
                <a:solidFill>
                  <a:schemeClr val="accent1"/>
                </a:solidFill>
              </a:rPr>
              <a:t>Vrijwillige</a:t>
            </a:r>
            <a:r>
              <a:rPr lang="nl-BE" dirty="0" smtClean="0"/>
              <a:t> deelname piloot (proefproject)</a:t>
            </a:r>
            <a:endParaRPr lang="nl-BE" sz="1800" dirty="0"/>
          </a:p>
          <a:p>
            <a:r>
              <a:rPr lang="nl-BE" dirty="0" smtClean="0"/>
              <a:t>Installatie </a:t>
            </a:r>
            <a:r>
              <a:rPr lang="nl-BE" dirty="0" smtClean="0">
                <a:solidFill>
                  <a:schemeClr val="accent1"/>
                </a:solidFill>
              </a:rPr>
              <a:t>slimme meter</a:t>
            </a:r>
          </a:p>
          <a:p>
            <a:r>
              <a:rPr lang="nl-BE" dirty="0" smtClean="0"/>
              <a:t>Werking met </a:t>
            </a:r>
            <a:r>
              <a:rPr lang="nl-BE" dirty="0" err="1" smtClean="0"/>
              <a:t>Prepayment</a:t>
            </a:r>
            <a:r>
              <a:rPr lang="nl-BE" dirty="0" smtClean="0"/>
              <a:t> Slim</a:t>
            </a:r>
          </a:p>
          <a:p>
            <a:pPr lvl="1"/>
            <a:r>
              <a:rPr lang="nl-BE" dirty="0" smtClean="0">
                <a:solidFill>
                  <a:schemeClr val="accent1"/>
                </a:solidFill>
              </a:rPr>
              <a:t>Nieuwe communicatiekanalen (sms, </a:t>
            </a:r>
            <a:r>
              <a:rPr lang="nl-BE" dirty="0">
                <a:solidFill>
                  <a:schemeClr val="accent1"/>
                </a:solidFill>
              </a:rPr>
              <a:t>e</a:t>
            </a:r>
            <a:r>
              <a:rPr lang="nl-BE" dirty="0" smtClean="0">
                <a:solidFill>
                  <a:schemeClr val="accent1"/>
                </a:solidFill>
              </a:rPr>
              <a:t>-mail,…)</a:t>
            </a:r>
          </a:p>
          <a:p>
            <a:pPr lvl="2"/>
            <a:r>
              <a:rPr lang="nl-BE" dirty="0" smtClean="0">
                <a:solidFill>
                  <a:schemeClr val="bg1"/>
                </a:solidFill>
              </a:rPr>
              <a:t>Geen saldo/schuld/… op display meter</a:t>
            </a:r>
          </a:p>
          <a:p>
            <a:pPr lvl="1"/>
            <a:r>
              <a:rPr lang="nl-BE" dirty="0" smtClean="0"/>
              <a:t>Nieuwe betaalkanalen</a:t>
            </a:r>
          </a:p>
          <a:p>
            <a:r>
              <a:rPr lang="nl-BE" dirty="0" smtClean="0"/>
              <a:t>Bevraging feedback klantervaring</a:t>
            </a:r>
          </a:p>
          <a:p>
            <a:pPr lvl="1"/>
            <a:r>
              <a:rPr lang="nl-BE" dirty="0" smtClean="0"/>
              <a:t>Algemeen uitgangspunt: </a:t>
            </a:r>
            <a:r>
              <a:rPr lang="nl-BE" dirty="0" smtClean="0">
                <a:solidFill>
                  <a:schemeClr val="accent1"/>
                </a:solidFill>
              </a:rPr>
              <a:t>gebruikservaring</a:t>
            </a:r>
            <a:r>
              <a:rPr lang="nl-BE" dirty="0" smtClean="0"/>
              <a:t> klant op zelfde niveau</a:t>
            </a:r>
          </a:p>
          <a:p>
            <a:endParaRPr lang="nl-BE" dirty="0"/>
          </a:p>
        </p:txBody>
      </p:sp>
      <p:sp>
        <p:nvSpPr>
          <p:cNvPr id="4" name="Slide Number Placeholder 3"/>
          <p:cNvSpPr>
            <a:spLocks noGrp="1"/>
          </p:cNvSpPr>
          <p:nvPr>
            <p:ph type="sldNum" sz="quarter" idx="10"/>
          </p:nvPr>
        </p:nvSpPr>
        <p:spPr/>
        <p:txBody>
          <a:bodyPr/>
          <a:lstStyle/>
          <a:p>
            <a:pPr>
              <a:defRPr/>
            </a:pPr>
            <a:fld id="{E1C2A3EB-AA00-4774-A8D8-7C0483F20AEA}" type="slidenum">
              <a:rPr lang="fr-FR" smtClean="0"/>
              <a:pPr>
                <a:defRPr/>
              </a:pPr>
              <a:t>16</a:t>
            </a:fld>
            <a:endParaRPr lang="fr-FR"/>
          </a:p>
        </p:txBody>
      </p:sp>
      <p:sp>
        <p:nvSpPr>
          <p:cNvPr id="6" name="Date Placeholder 5"/>
          <p:cNvSpPr>
            <a:spLocks noGrp="1"/>
          </p:cNvSpPr>
          <p:nvPr>
            <p:ph type="dt" sz="half" idx="12"/>
          </p:nvPr>
        </p:nvSpPr>
        <p:spPr/>
        <p:txBody>
          <a:bodyPr/>
          <a:lstStyle/>
          <a:p>
            <a:pPr>
              <a:defRPr/>
            </a:pPr>
            <a:r>
              <a:rPr lang="nl-BE" smtClean="0"/>
              <a:t>oktober 2016</a:t>
            </a:r>
            <a:endParaRPr lang="fr-FR"/>
          </a:p>
        </p:txBody>
      </p:sp>
      <p:sp>
        <p:nvSpPr>
          <p:cNvPr id="7" name="Tijdelijke aanduiding voor voettekst 6"/>
          <p:cNvSpPr>
            <a:spLocks noGrp="1"/>
          </p:cNvSpPr>
          <p:nvPr>
            <p:ph type="ftr" sz="quarter" idx="11"/>
          </p:nvPr>
        </p:nvSpPr>
        <p:spPr/>
        <p:txBody>
          <a:bodyPr/>
          <a:lstStyle/>
          <a:p>
            <a:pPr>
              <a:defRPr/>
            </a:pPr>
            <a:r>
              <a:rPr lang="fr-FR" smtClean="0"/>
              <a:t>OCMW-infosessies</a:t>
            </a:r>
            <a:endParaRPr lang="fr-FR"/>
          </a:p>
        </p:txBody>
      </p:sp>
    </p:spTree>
    <p:extLst>
      <p:ext uri="{BB962C8B-B14F-4D97-AF65-F5344CB8AC3E}">
        <p14:creationId xmlns:p14="http://schemas.microsoft.com/office/powerpoint/2010/main" val="116281616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Aanpak project</a:t>
            </a:r>
            <a:endParaRPr lang="nl-BE" dirty="0"/>
          </a:p>
        </p:txBody>
      </p:sp>
      <p:sp>
        <p:nvSpPr>
          <p:cNvPr id="3" name="Content Placeholder 2"/>
          <p:cNvSpPr>
            <a:spLocks noGrp="1"/>
          </p:cNvSpPr>
          <p:nvPr>
            <p:ph idx="1"/>
          </p:nvPr>
        </p:nvSpPr>
        <p:spPr/>
        <p:txBody>
          <a:bodyPr/>
          <a:lstStyle/>
          <a:p>
            <a:r>
              <a:rPr lang="nl-BE" smtClean="0"/>
              <a:t>Prepayment-platform</a:t>
            </a:r>
          </a:p>
          <a:p>
            <a:pPr lvl="1"/>
            <a:r>
              <a:rPr lang="nl-BE" smtClean="0"/>
              <a:t>Federale samenwerking: Atrias</a:t>
            </a:r>
          </a:p>
          <a:p>
            <a:endParaRPr lang="nl-BE" smtClean="0"/>
          </a:p>
          <a:p>
            <a:endParaRPr lang="nl-BE" smtClean="0"/>
          </a:p>
          <a:p>
            <a:r>
              <a:rPr lang="nl-BE" smtClean="0"/>
              <a:t>Project in 3 fases</a:t>
            </a:r>
          </a:p>
          <a:p>
            <a:pPr lvl="1"/>
            <a:r>
              <a:rPr lang="nl-BE" smtClean="0"/>
              <a:t>Vlaamse piloot: 2017</a:t>
            </a:r>
          </a:p>
          <a:p>
            <a:pPr lvl="1"/>
            <a:r>
              <a:rPr lang="nl-BE" smtClean="0"/>
              <a:t>Waalse piloot: 2018</a:t>
            </a:r>
          </a:p>
          <a:p>
            <a:pPr lvl="1"/>
            <a:r>
              <a:rPr lang="nl-BE" smtClean="0"/>
              <a:t>Uitrol: 2019</a:t>
            </a:r>
          </a:p>
          <a:p>
            <a:pPr lvl="1"/>
            <a:endParaRPr lang="nl-BE" smtClean="0"/>
          </a:p>
          <a:p>
            <a:pPr lvl="1"/>
            <a:endParaRPr lang="nl-BE" smtClean="0"/>
          </a:p>
          <a:p>
            <a:pPr lvl="2"/>
            <a:endParaRPr lang="nl-BE" dirty="0" smtClean="0"/>
          </a:p>
        </p:txBody>
      </p:sp>
      <p:sp>
        <p:nvSpPr>
          <p:cNvPr id="4" name="Slide Number Placeholder 3"/>
          <p:cNvSpPr>
            <a:spLocks noGrp="1"/>
          </p:cNvSpPr>
          <p:nvPr>
            <p:ph type="sldNum" sz="quarter" idx="10"/>
          </p:nvPr>
        </p:nvSpPr>
        <p:spPr>
          <a:xfrm>
            <a:off x="161925" y="6381750"/>
            <a:ext cx="247650" cy="287338"/>
          </a:xfrm>
        </p:spPr>
        <p:txBody>
          <a:bodyPr/>
          <a:lstStyle/>
          <a:p>
            <a:fld id="{E1C2A3EB-AA00-4774-A8D8-7C0483F20AEA}" type="slidenum">
              <a:rPr lang="fr-FR" smtClean="0"/>
              <a:pPr/>
              <a:t>17</a:t>
            </a:fld>
            <a:endParaRPr lang="fr-FR" dirty="0"/>
          </a:p>
        </p:txBody>
      </p:sp>
      <p:sp>
        <p:nvSpPr>
          <p:cNvPr id="6" name="Date Placeholder 5"/>
          <p:cNvSpPr>
            <a:spLocks noGrp="1"/>
          </p:cNvSpPr>
          <p:nvPr>
            <p:ph type="dt" sz="half" idx="12"/>
          </p:nvPr>
        </p:nvSpPr>
        <p:spPr>
          <a:xfrm>
            <a:off x="581025" y="6500813"/>
            <a:ext cx="1533525" cy="149225"/>
          </a:xfrm>
        </p:spPr>
        <p:txBody>
          <a:bodyPr/>
          <a:lstStyle/>
          <a:p>
            <a:r>
              <a:rPr lang="nl-BE" smtClean="0"/>
              <a:t>oktober 2016</a:t>
            </a:r>
            <a:endParaRPr lang="fr-FR"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127" y="2263496"/>
            <a:ext cx="4782747" cy="632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descr="C:\Users\ecg399\AppData\Local\Temp\wz2f68\Logo's\Atria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4088" y="1529334"/>
            <a:ext cx="462147" cy="625257"/>
          </a:xfrm>
          <a:prstGeom prst="rect">
            <a:avLst/>
          </a:prstGeom>
          <a:noFill/>
          <a:extLst>
            <a:ext uri="{909E8E84-426E-40DD-AFC4-6F175D3DCCD1}">
              <a14:hiddenFill xmlns:a14="http://schemas.microsoft.com/office/drawing/2010/main">
                <a:solidFill>
                  <a:srgbClr val="FFFFFF"/>
                </a:solidFill>
              </a14:hiddenFill>
            </a:ext>
          </a:extLst>
        </p:spPr>
      </p:pic>
      <p:sp>
        <p:nvSpPr>
          <p:cNvPr id="9" name="Tijdelijke aanduiding voor voettekst 8"/>
          <p:cNvSpPr>
            <a:spLocks noGrp="1"/>
          </p:cNvSpPr>
          <p:nvPr>
            <p:ph type="ftr" sz="quarter" idx="11"/>
          </p:nvPr>
        </p:nvSpPr>
        <p:spPr/>
        <p:txBody>
          <a:bodyPr/>
          <a:lstStyle/>
          <a:p>
            <a:pPr>
              <a:defRPr/>
            </a:pPr>
            <a:r>
              <a:rPr lang="fr-FR" smtClean="0"/>
              <a:t>OCMW-infosessies</a:t>
            </a:r>
            <a:endParaRPr lang="fr-FR"/>
          </a:p>
        </p:txBody>
      </p:sp>
      <p:pic>
        <p:nvPicPr>
          <p:cNvPr id="10" name="Afbeelding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3303" y="3048000"/>
            <a:ext cx="4348480" cy="3261360"/>
          </a:xfrm>
          <a:prstGeom prst="rect">
            <a:avLst/>
          </a:prstGeom>
        </p:spPr>
      </p:pic>
    </p:spTree>
    <p:extLst>
      <p:ext uri="{BB962C8B-B14F-4D97-AF65-F5344CB8AC3E}">
        <p14:creationId xmlns:p14="http://schemas.microsoft.com/office/powerpoint/2010/main" val="148936598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Vlaamse piloot (1)</a:t>
            </a:r>
            <a:endParaRPr lang="nl-BE" dirty="0"/>
          </a:p>
        </p:txBody>
      </p:sp>
      <p:sp>
        <p:nvSpPr>
          <p:cNvPr id="3" name="Content Placeholder 2"/>
          <p:cNvSpPr>
            <a:spLocks noGrp="1"/>
          </p:cNvSpPr>
          <p:nvPr>
            <p:ph idx="1"/>
          </p:nvPr>
        </p:nvSpPr>
        <p:spPr>
          <a:xfrm>
            <a:off x="503238" y="1079500"/>
            <a:ext cx="8170862" cy="3194721"/>
          </a:xfrm>
        </p:spPr>
        <p:txBody>
          <a:bodyPr/>
          <a:lstStyle/>
          <a:p>
            <a:r>
              <a:rPr lang="nl-BE" dirty="0" smtClean="0"/>
              <a:t>2 pilootgebieden </a:t>
            </a:r>
            <a:r>
              <a:rPr lang="nl-BE" dirty="0" err="1" smtClean="0">
                <a:solidFill>
                  <a:srgbClr val="01814E"/>
                </a:solidFill>
              </a:rPr>
              <a:t>Zele</a:t>
            </a:r>
            <a:r>
              <a:rPr lang="nl-BE" dirty="0" smtClean="0">
                <a:solidFill>
                  <a:srgbClr val="01814E"/>
                </a:solidFill>
              </a:rPr>
              <a:t> &amp; Turnhout </a:t>
            </a:r>
          </a:p>
          <a:p>
            <a:r>
              <a:rPr lang="nl-BE" dirty="0" smtClean="0"/>
              <a:t>+/- </a:t>
            </a:r>
            <a:r>
              <a:rPr lang="nl-BE" dirty="0" smtClean="0">
                <a:solidFill>
                  <a:srgbClr val="01814E"/>
                </a:solidFill>
              </a:rPr>
              <a:t>200 klanten</a:t>
            </a:r>
          </a:p>
          <a:p>
            <a:r>
              <a:rPr lang="nl-BE" dirty="0" smtClean="0"/>
              <a:t> </a:t>
            </a:r>
            <a:r>
              <a:rPr lang="nl-BE" dirty="0" smtClean="0">
                <a:solidFill>
                  <a:srgbClr val="01814E"/>
                </a:solidFill>
              </a:rPr>
              <a:t>Vrijwillige deelname </a:t>
            </a:r>
          </a:p>
          <a:p>
            <a:r>
              <a:rPr lang="nl-BE" dirty="0" smtClean="0"/>
              <a:t>Q2 </a:t>
            </a:r>
            <a:r>
              <a:rPr lang="nl-BE" dirty="0" smtClean="0">
                <a:solidFill>
                  <a:srgbClr val="01814E"/>
                </a:solidFill>
              </a:rPr>
              <a:t>2017 </a:t>
            </a:r>
            <a:r>
              <a:rPr lang="nl-BE" dirty="0" smtClean="0">
                <a:solidFill>
                  <a:srgbClr val="01814E"/>
                </a:solidFill>
                <a:sym typeface="Wingdings" panose="05000000000000000000" pitchFamily="2" charset="2"/>
              </a:rPr>
              <a:t>2019</a:t>
            </a:r>
          </a:p>
          <a:p>
            <a:r>
              <a:rPr lang="nl-BE" dirty="0" smtClean="0"/>
              <a:t>Samenwerking </a:t>
            </a:r>
            <a:br>
              <a:rPr lang="nl-BE" dirty="0" smtClean="0"/>
            </a:br>
            <a:r>
              <a:rPr lang="nl-BE" dirty="0" smtClean="0">
                <a:solidFill>
                  <a:srgbClr val="01814E"/>
                </a:solidFill>
              </a:rPr>
              <a:t>Eandis &amp; </a:t>
            </a:r>
            <a:r>
              <a:rPr lang="nl-BE" dirty="0" err="1" smtClean="0">
                <a:solidFill>
                  <a:srgbClr val="01814E"/>
                </a:solidFill>
              </a:rPr>
              <a:t>Infrax</a:t>
            </a:r>
            <a:endParaRPr lang="nl-BE" dirty="0" smtClean="0">
              <a:solidFill>
                <a:srgbClr val="01814E"/>
              </a:solidFill>
            </a:endParaRPr>
          </a:p>
        </p:txBody>
      </p:sp>
      <p:sp>
        <p:nvSpPr>
          <p:cNvPr id="4" name="Slide Number Placeholder 3"/>
          <p:cNvSpPr>
            <a:spLocks noGrp="1"/>
          </p:cNvSpPr>
          <p:nvPr>
            <p:ph type="sldNum" sz="quarter" idx="10"/>
          </p:nvPr>
        </p:nvSpPr>
        <p:spPr/>
        <p:txBody>
          <a:bodyPr/>
          <a:lstStyle/>
          <a:p>
            <a:fld id="{E1C2A3EB-AA00-4774-A8D8-7C0483F20AEA}" type="slidenum">
              <a:rPr lang="fr-FR" smtClean="0"/>
              <a:pPr/>
              <a:t>18</a:t>
            </a:fld>
            <a:endParaRPr lang="fr-FR" dirty="0"/>
          </a:p>
        </p:txBody>
      </p:sp>
      <p:sp>
        <p:nvSpPr>
          <p:cNvPr id="6" name="Date Placeholder 5"/>
          <p:cNvSpPr>
            <a:spLocks noGrp="1"/>
          </p:cNvSpPr>
          <p:nvPr>
            <p:ph type="dt" sz="half" idx="12"/>
          </p:nvPr>
        </p:nvSpPr>
        <p:spPr/>
        <p:txBody>
          <a:bodyPr/>
          <a:lstStyle/>
          <a:p>
            <a:r>
              <a:rPr lang="nl-BE" smtClean="0"/>
              <a:t>oktober 2016</a:t>
            </a:r>
            <a:endParaRPr lang="fr-FR" dirty="0"/>
          </a:p>
        </p:txBody>
      </p:sp>
      <p:sp>
        <p:nvSpPr>
          <p:cNvPr id="7" name="Tijdelijke aanduiding voor voettekst 6"/>
          <p:cNvSpPr>
            <a:spLocks noGrp="1"/>
          </p:cNvSpPr>
          <p:nvPr>
            <p:ph type="ftr" sz="quarter" idx="11"/>
          </p:nvPr>
        </p:nvSpPr>
        <p:spPr/>
        <p:txBody>
          <a:bodyPr/>
          <a:lstStyle/>
          <a:p>
            <a:pPr>
              <a:defRPr/>
            </a:pPr>
            <a:r>
              <a:rPr lang="fr-FR" smtClean="0"/>
              <a:t>OCMW-infosessies</a:t>
            </a:r>
            <a:endParaRPr lang="fr-FR"/>
          </a:p>
        </p:txBody>
      </p:sp>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8457" y="1826623"/>
            <a:ext cx="4389120" cy="3291840"/>
          </a:xfrm>
          <a:prstGeom prst="rect">
            <a:avLst/>
          </a:prstGeom>
        </p:spPr>
      </p:pic>
    </p:spTree>
    <p:extLst>
      <p:ext uri="{BB962C8B-B14F-4D97-AF65-F5344CB8AC3E}">
        <p14:creationId xmlns:p14="http://schemas.microsoft.com/office/powerpoint/2010/main" val="93856101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Vlaamse piloot (2)</a:t>
            </a:r>
            <a:endParaRPr lang="nl-BE" dirty="0"/>
          </a:p>
        </p:txBody>
      </p:sp>
      <p:sp>
        <p:nvSpPr>
          <p:cNvPr id="3" name="Content Placeholder 2"/>
          <p:cNvSpPr>
            <a:spLocks noGrp="1"/>
          </p:cNvSpPr>
          <p:nvPr>
            <p:ph idx="1"/>
          </p:nvPr>
        </p:nvSpPr>
        <p:spPr>
          <a:xfrm>
            <a:off x="503238" y="1079500"/>
            <a:ext cx="8170862" cy="3071610"/>
          </a:xfrm>
        </p:spPr>
        <p:txBody>
          <a:bodyPr/>
          <a:lstStyle/>
          <a:p>
            <a:r>
              <a:rPr lang="nl-BE" dirty="0" smtClean="0">
                <a:solidFill>
                  <a:srgbClr val="01814E"/>
                </a:solidFill>
              </a:rPr>
              <a:t>Doel</a:t>
            </a:r>
          </a:p>
          <a:p>
            <a:pPr lvl="1"/>
            <a:r>
              <a:rPr lang="nl-BE" dirty="0" smtClean="0"/>
              <a:t>Werking slimme meters in </a:t>
            </a:r>
            <a:r>
              <a:rPr lang="nl-BE" dirty="0" err="1" smtClean="0"/>
              <a:t>prepayment</a:t>
            </a:r>
            <a:r>
              <a:rPr lang="nl-BE" dirty="0" smtClean="0"/>
              <a:t>-modus met focus op betaal- en communicatiekanalen</a:t>
            </a:r>
          </a:p>
          <a:p>
            <a:pPr lvl="1"/>
            <a:r>
              <a:rPr lang="nl-BE" dirty="0" smtClean="0"/>
              <a:t>Via klanten zelf vernemen wat ervaringen zijn</a:t>
            </a:r>
          </a:p>
          <a:p>
            <a:pPr lvl="1"/>
            <a:r>
              <a:rPr lang="nl-BE" dirty="0" smtClean="0"/>
              <a:t>Praktijkervaring: </a:t>
            </a:r>
            <a:br>
              <a:rPr lang="nl-BE" dirty="0" smtClean="0"/>
            </a:br>
            <a:r>
              <a:rPr lang="nl-BE" dirty="0" smtClean="0"/>
              <a:t>lessen voor </a:t>
            </a:r>
            <a:br>
              <a:rPr lang="nl-BE" dirty="0" smtClean="0"/>
            </a:br>
            <a:r>
              <a:rPr lang="nl-BE" dirty="0" smtClean="0"/>
              <a:t>globale uitrol</a:t>
            </a:r>
          </a:p>
        </p:txBody>
      </p:sp>
      <p:sp>
        <p:nvSpPr>
          <p:cNvPr id="4" name="Slide Number Placeholder 3"/>
          <p:cNvSpPr>
            <a:spLocks noGrp="1"/>
          </p:cNvSpPr>
          <p:nvPr>
            <p:ph type="sldNum" sz="quarter" idx="10"/>
          </p:nvPr>
        </p:nvSpPr>
        <p:spPr>
          <a:xfrm>
            <a:off x="161925" y="6381750"/>
            <a:ext cx="247650" cy="287338"/>
          </a:xfrm>
        </p:spPr>
        <p:txBody>
          <a:bodyPr/>
          <a:lstStyle/>
          <a:p>
            <a:fld id="{E1C2A3EB-AA00-4774-A8D8-7C0483F20AEA}" type="slidenum">
              <a:rPr lang="fr-FR" smtClean="0"/>
              <a:pPr/>
              <a:t>19</a:t>
            </a:fld>
            <a:endParaRPr lang="fr-FR" dirty="0"/>
          </a:p>
        </p:txBody>
      </p:sp>
      <p:sp>
        <p:nvSpPr>
          <p:cNvPr id="6" name="Date Placeholder 5"/>
          <p:cNvSpPr>
            <a:spLocks noGrp="1"/>
          </p:cNvSpPr>
          <p:nvPr>
            <p:ph type="dt" sz="half" idx="12"/>
          </p:nvPr>
        </p:nvSpPr>
        <p:spPr>
          <a:xfrm>
            <a:off x="581025" y="6500813"/>
            <a:ext cx="1533525" cy="149225"/>
          </a:xfrm>
        </p:spPr>
        <p:txBody>
          <a:bodyPr/>
          <a:lstStyle/>
          <a:p>
            <a:r>
              <a:rPr lang="nl-BE" smtClean="0"/>
              <a:t>oktober 2016</a:t>
            </a:r>
            <a:endParaRPr lang="fr-FR" dirty="0"/>
          </a:p>
        </p:txBody>
      </p:sp>
      <p:sp>
        <p:nvSpPr>
          <p:cNvPr id="7" name="Tijdelijke aanduiding voor voettekst 6"/>
          <p:cNvSpPr>
            <a:spLocks noGrp="1"/>
          </p:cNvSpPr>
          <p:nvPr>
            <p:ph type="ftr" sz="quarter" idx="11"/>
          </p:nvPr>
        </p:nvSpPr>
        <p:spPr/>
        <p:txBody>
          <a:bodyPr/>
          <a:lstStyle/>
          <a:p>
            <a:pPr>
              <a:defRPr/>
            </a:pPr>
            <a:r>
              <a:rPr lang="fr-FR" smtClean="0"/>
              <a:t>OCMW-infosessies</a:t>
            </a:r>
            <a:endParaRPr lang="fr-FR"/>
          </a:p>
        </p:txBody>
      </p:sp>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2732" y="2897777"/>
            <a:ext cx="4572000" cy="3429000"/>
          </a:xfrm>
          <a:prstGeom prst="rect">
            <a:avLst/>
          </a:prstGeom>
        </p:spPr>
      </p:pic>
    </p:spTree>
    <p:extLst>
      <p:ext uri="{BB962C8B-B14F-4D97-AF65-F5344CB8AC3E}">
        <p14:creationId xmlns:p14="http://schemas.microsoft.com/office/powerpoint/2010/main" val="64149638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Voorkomen is beter dan genezen: contact</a:t>
            </a:r>
            <a:r>
              <a:rPr lang="nl-BE" dirty="0"/>
              <a:t/>
            </a:r>
            <a:br>
              <a:rPr lang="nl-BE" dirty="0"/>
            </a:br>
            <a:endParaRPr lang="en-US" dirty="0"/>
          </a:p>
        </p:txBody>
      </p:sp>
      <p:sp>
        <p:nvSpPr>
          <p:cNvPr id="3" name="Tijdelijke aanduiding voor inhoud 2"/>
          <p:cNvSpPr>
            <a:spLocks noGrp="1"/>
          </p:cNvSpPr>
          <p:nvPr>
            <p:ph idx="1"/>
          </p:nvPr>
        </p:nvSpPr>
        <p:spPr>
          <a:xfrm>
            <a:off x="503238" y="1079500"/>
            <a:ext cx="8170862" cy="4056495"/>
          </a:xfrm>
        </p:spPr>
        <p:txBody>
          <a:bodyPr/>
          <a:lstStyle/>
          <a:p>
            <a:r>
              <a:rPr lang="nl-BE" dirty="0"/>
              <a:t>Plaatsing budgetmeter </a:t>
            </a:r>
            <a:r>
              <a:rPr lang="nl-BE" dirty="0" smtClean="0"/>
              <a:t/>
            </a:r>
            <a:br>
              <a:rPr lang="nl-BE" dirty="0" smtClean="0"/>
            </a:br>
            <a:r>
              <a:rPr lang="nl-BE" dirty="0" smtClean="0"/>
              <a:t>meer </a:t>
            </a:r>
            <a:r>
              <a:rPr lang="nl-BE" dirty="0"/>
              <a:t>vooraan in proces</a:t>
            </a:r>
          </a:p>
          <a:p>
            <a:r>
              <a:rPr lang="nl-BE" dirty="0" smtClean="0"/>
              <a:t>Klant beter kennen</a:t>
            </a:r>
          </a:p>
          <a:p>
            <a:r>
              <a:rPr lang="nl-BE" dirty="0" smtClean="0"/>
              <a:t>Nog betere </a:t>
            </a:r>
            <a:br>
              <a:rPr lang="nl-BE" dirty="0" smtClean="0"/>
            </a:br>
            <a:r>
              <a:rPr lang="nl-BE" dirty="0" smtClean="0"/>
              <a:t>samenwerking met </a:t>
            </a:r>
            <a:br>
              <a:rPr lang="nl-BE" dirty="0" smtClean="0"/>
            </a:br>
            <a:r>
              <a:rPr lang="nl-BE" dirty="0" smtClean="0"/>
              <a:t>partners</a:t>
            </a:r>
          </a:p>
          <a:p>
            <a:pPr marL="0" indent="0">
              <a:buNone/>
            </a:pPr>
            <a:endParaRPr lang="nl-BE" dirty="0" smtClean="0"/>
          </a:p>
          <a:p>
            <a:endParaRPr lang="en-US" dirty="0"/>
          </a:p>
        </p:txBody>
      </p:sp>
      <p:sp>
        <p:nvSpPr>
          <p:cNvPr id="4" name="Tijdelijke aanduiding voor dianummer 3"/>
          <p:cNvSpPr>
            <a:spLocks noGrp="1"/>
          </p:cNvSpPr>
          <p:nvPr>
            <p:ph type="sldNum" sz="quarter" idx="10"/>
          </p:nvPr>
        </p:nvSpPr>
        <p:spPr/>
        <p:txBody>
          <a:bodyPr/>
          <a:lstStyle/>
          <a:p>
            <a:fld id="{E1C2A3EB-AA00-4774-A8D8-7C0483F20AEA}" type="slidenum">
              <a:rPr lang="fr-FR" smtClean="0"/>
              <a:pPr/>
              <a:t>2</a:t>
            </a:fld>
            <a:endParaRPr lang="fr-FR"/>
          </a:p>
        </p:txBody>
      </p:sp>
      <p:sp>
        <p:nvSpPr>
          <p:cNvPr id="10" name="Tijdelijke aanduiding voor datum 9"/>
          <p:cNvSpPr>
            <a:spLocks noGrp="1"/>
          </p:cNvSpPr>
          <p:nvPr>
            <p:ph type="dt" sz="half" idx="12"/>
          </p:nvPr>
        </p:nvSpPr>
        <p:spPr/>
        <p:txBody>
          <a:bodyPr/>
          <a:lstStyle/>
          <a:p>
            <a:pPr>
              <a:defRPr/>
            </a:pPr>
            <a:r>
              <a:rPr lang="nl-BE" smtClean="0"/>
              <a:t>oktober 2016</a:t>
            </a:r>
            <a:endParaRPr lang="fr-FR"/>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8388" y="1201783"/>
            <a:ext cx="3779520" cy="2834640"/>
          </a:xfrm>
          <a:prstGeom prst="rect">
            <a:avLst/>
          </a:prstGeom>
        </p:spPr>
      </p:pic>
      <p:sp>
        <p:nvSpPr>
          <p:cNvPr id="7" name="Tijdelijke aanduiding voor voettekst 6"/>
          <p:cNvSpPr>
            <a:spLocks noGrp="1"/>
          </p:cNvSpPr>
          <p:nvPr>
            <p:ph type="ftr" sz="quarter" idx="11"/>
          </p:nvPr>
        </p:nvSpPr>
        <p:spPr/>
        <p:txBody>
          <a:bodyPr/>
          <a:lstStyle/>
          <a:p>
            <a:pPr>
              <a:defRPr/>
            </a:pPr>
            <a:r>
              <a:rPr lang="fr-FR" smtClean="0"/>
              <a:t>OCMW-infosessies</a:t>
            </a:r>
            <a:endParaRPr lang="fr-FR"/>
          </a:p>
        </p:txBody>
      </p:sp>
    </p:spTree>
    <p:extLst>
      <p:ext uri="{BB962C8B-B14F-4D97-AF65-F5344CB8AC3E}">
        <p14:creationId xmlns:p14="http://schemas.microsoft.com/office/powerpoint/2010/main" val="220908697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Bevraging potentiële prepayment-klanten</a:t>
            </a:r>
            <a:endParaRPr lang="nl-BE" dirty="0"/>
          </a:p>
        </p:txBody>
      </p:sp>
      <p:sp>
        <p:nvSpPr>
          <p:cNvPr id="11" name="Tijdelijke aanduiding voor inhoud 10"/>
          <p:cNvSpPr>
            <a:spLocks noGrp="1"/>
          </p:cNvSpPr>
          <p:nvPr>
            <p:ph idx="1"/>
          </p:nvPr>
        </p:nvSpPr>
        <p:spPr>
          <a:xfrm>
            <a:off x="503238" y="1079500"/>
            <a:ext cx="8170862" cy="4961358"/>
          </a:xfrm>
        </p:spPr>
        <p:txBody>
          <a:bodyPr/>
          <a:lstStyle/>
          <a:p>
            <a:r>
              <a:rPr lang="nl-BE" dirty="0" smtClean="0"/>
              <a:t>Bevraging via</a:t>
            </a:r>
          </a:p>
          <a:p>
            <a:pPr lvl="1"/>
            <a:r>
              <a:rPr lang="nl-BE" dirty="0" smtClean="0">
                <a:solidFill>
                  <a:srgbClr val="01814E"/>
                </a:solidFill>
              </a:rPr>
              <a:t>Telefoon (dienst Energieleveringen): </a:t>
            </a:r>
            <a:r>
              <a:rPr lang="nl-BE" dirty="0" smtClean="0"/>
              <a:t>08/08-23/08</a:t>
            </a:r>
          </a:p>
          <a:p>
            <a:pPr lvl="1"/>
            <a:r>
              <a:rPr lang="nl-BE" dirty="0" smtClean="0">
                <a:solidFill>
                  <a:srgbClr val="01814E"/>
                </a:solidFill>
              </a:rPr>
              <a:t>Klantenkantoor Turnhout</a:t>
            </a:r>
            <a:r>
              <a:rPr lang="nl-BE" dirty="0" smtClean="0"/>
              <a:t>: 23/08-09/09</a:t>
            </a:r>
          </a:p>
          <a:p>
            <a:r>
              <a:rPr lang="nl-BE" dirty="0" smtClean="0"/>
              <a:t>Vragen over…</a:t>
            </a:r>
          </a:p>
          <a:p>
            <a:pPr lvl="1"/>
            <a:r>
              <a:rPr lang="nl-BE" dirty="0" smtClean="0">
                <a:solidFill>
                  <a:srgbClr val="01814E"/>
                </a:solidFill>
              </a:rPr>
              <a:t>Saldo</a:t>
            </a:r>
            <a:r>
              <a:rPr lang="nl-BE" dirty="0" smtClean="0"/>
              <a:t> niet meer beschikbaar op meter, maar geïnformeerd via alternatieve kanalen: </a:t>
            </a:r>
            <a:r>
              <a:rPr lang="nl-BE" dirty="0" smtClean="0">
                <a:solidFill>
                  <a:srgbClr val="01814E"/>
                </a:solidFill>
              </a:rPr>
              <a:t>sms/telefoon/internet/e-mail</a:t>
            </a:r>
          </a:p>
          <a:p>
            <a:pPr lvl="1"/>
            <a:r>
              <a:rPr lang="nl-BE" dirty="0" smtClean="0"/>
              <a:t>Bijkomende betalingsmogelijkheden </a:t>
            </a:r>
            <a:r>
              <a:rPr lang="nl-BE" dirty="0" smtClean="0">
                <a:solidFill>
                  <a:srgbClr val="01814E"/>
                </a:solidFill>
              </a:rPr>
              <a:t>via internet </a:t>
            </a:r>
            <a:r>
              <a:rPr lang="nl-BE" dirty="0" smtClean="0"/>
              <a:t>(thuis)</a:t>
            </a:r>
          </a:p>
          <a:p>
            <a:pPr lvl="1"/>
            <a:r>
              <a:rPr lang="nl-BE" dirty="0" smtClean="0"/>
              <a:t>Bereidheid om deel te nemen aan piloot (proefproject)</a:t>
            </a:r>
            <a:endParaRPr lang="nl-BE" dirty="0"/>
          </a:p>
        </p:txBody>
      </p:sp>
      <p:sp>
        <p:nvSpPr>
          <p:cNvPr id="4" name="Slide Number Placeholder 3"/>
          <p:cNvSpPr>
            <a:spLocks noGrp="1"/>
          </p:cNvSpPr>
          <p:nvPr>
            <p:ph type="sldNum" sz="quarter" idx="10"/>
          </p:nvPr>
        </p:nvSpPr>
        <p:spPr/>
        <p:txBody>
          <a:bodyPr/>
          <a:lstStyle/>
          <a:p>
            <a:fld id="{E1C2A3EB-AA00-4774-A8D8-7C0483F20AEA}" type="slidenum">
              <a:rPr lang="fr-FR" smtClean="0"/>
              <a:pPr/>
              <a:t>20</a:t>
            </a:fld>
            <a:endParaRPr lang="fr-FR" dirty="0"/>
          </a:p>
        </p:txBody>
      </p:sp>
      <p:sp>
        <p:nvSpPr>
          <p:cNvPr id="6" name="Date Placeholder 5"/>
          <p:cNvSpPr>
            <a:spLocks noGrp="1"/>
          </p:cNvSpPr>
          <p:nvPr>
            <p:ph type="dt" sz="half" idx="12"/>
          </p:nvPr>
        </p:nvSpPr>
        <p:spPr/>
        <p:txBody>
          <a:bodyPr/>
          <a:lstStyle/>
          <a:p>
            <a:r>
              <a:rPr lang="nl-BE" smtClean="0"/>
              <a:t>oktober 2016</a:t>
            </a:r>
            <a:endParaRPr lang="fr-FR" dirty="0"/>
          </a:p>
        </p:txBody>
      </p:sp>
      <p:sp>
        <p:nvSpPr>
          <p:cNvPr id="3" name="Tijdelijke aanduiding voor voettekst 2"/>
          <p:cNvSpPr>
            <a:spLocks noGrp="1"/>
          </p:cNvSpPr>
          <p:nvPr>
            <p:ph type="ftr" sz="quarter" idx="11"/>
          </p:nvPr>
        </p:nvSpPr>
        <p:spPr/>
        <p:txBody>
          <a:bodyPr/>
          <a:lstStyle/>
          <a:p>
            <a:pPr>
              <a:defRPr/>
            </a:pPr>
            <a:r>
              <a:rPr lang="fr-FR" smtClean="0"/>
              <a:t>OCMW-infosessies</a:t>
            </a:r>
            <a:endParaRPr lang="fr-FR"/>
          </a:p>
        </p:txBody>
      </p:sp>
    </p:spTree>
    <p:extLst>
      <p:ext uri="{BB962C8B-B14F-4D97-AF65-F5344CB8AC3E}">
        <p14:creationId xmlns:p14="http://schemas.microsoft.com/office/powerpoint/2010/main" val="427491061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Bevraging potentiële prepayment-klanten</a:t>
            </a:r>
            <a:endParaRPr lang="nl-BE" dirty="0"/>
          </a:p>
        </p:txBody>
      </p:sp>
      <p:sp>
        <p:nvSpPr>
          <p:cNvPr id="3" name="Content Placeholder 2"/>
          <p:cNvSpPr>
            <a:spLocks noGrp="1"/>
          </p:cNvSpPr>
          <p:nvPr>
            <p:ph idx="1"/>
          </p:nvPr>
        </p:nvSpPr>
        <p:spPr>
          <a:xfrm>
            <a:off x="503238" y="1079500"/>
            <a:ext cx="8170862" cy="5244513"/>
          </a:xfrm>
        </p:spPr>
        <p:txBody>
          <a:bodyPr/>
          <a:lstStyle/>
          <a:p>
            <a:r>
              <a:rPr lang="nl-BE" dirty="0"/>
              <a:t>R</a:t>
            </a:r>
            <a:r>
              <a:rPr lang="nl-BE" dirty="0" smtClean="0"/>
              <a:t>esultaten telefonische bevraging</a:t>
            </a:r>
          </a:p>
          <a:p>
            <a:pPr lvl="1"/>
            <a:r>
              <a:rPr lang="nl-BE" dirty="0" smtClean="0"/>
              <a:t>65 beantwoorde enquêtes</a:t>
            </a:r>
          </a:p>
          <a:p>
            <a:pPr lvl="1"/>
            <a:r>
              <a:rPr lang="nl-BE" dirty="0" smtClean="0"/>
              <a:t>75% van de gecontacteerde personen nam deel</a:t>
            </a:r>
          </a:p>
          <a:p>
            <a:pPr lvl="1"/>
            <a:endParaRPr lang="nl-BE" dirty="0" smtClean="0"/>
          </a:p>
          <a:p>
            <a:pPr lvl="1"/>
            <a:endParaRPr lang="nl-BE" dirty="0" smtClean="0"/>
          </a:p>
          <a:p>
            <a:endParaRPr lang="nl-BE" dirty="0" smtClean="0"/>
          </a:p>
          <a:p>
            <a:pPr lvl="2"/>
            <a:endParaRPr lang="nl-BE" dirty="0" smtClean="0"/>
          </a:p>
          <a:p>
            <a:pPr lvl="2"/>
            <a:endParaRPr lang="nl-BE" dirty="0" smtClean="0"/>
          </a:p>
          <a:p>
            <a:pPr lvl="1"/>
            <a:endParaRPr lang="nl-BE" dirty="0" smtClean="0"/>
          </a:p>
          <a:p>
            <a:pPr lvl="1"/>
            <a:endParaRPr lang="nl-BE" dirty="0" smtClean="0"/>
          </a:p>
          <a:p>
            <a:pPr lvl="1"/>
            <a:endParaRPr lang="nl-BE" dirty="0" smtClean="0"/>
          </a:p>
        </p:txBody>
      </p:sp>
      <p:sp>
        <p:nvSpPr>
          <p:cNvPr id="4" name="Slide Number Placeholder 3"/>
          <p:cNvSpPr>
            <a:spLocks noGrp="1"/>
          </p:cNvSpPr>
          <p:nvPr>
            <p:ph type="sldNum" sz="quarter" idx="10"/>
          </p:nvPr>
        </p:nvSpPr>
        <p:spPr/>
        <p:txBody>
          <a:bodyPr/>
          <a:lstStyle/>
          <a:p>
            <a:fld id="{E1C2A3EB-AA00-4774-A8D8-7C0483F20AEA}" type="slidenum">
              <a:rPr lang="fr-FR" smtClean="0"/>
              <a:pPr/>
              <a:t>21</a:t>
            </a:fld>
            <a:endParaRPr lang="fr-FR" dirty="0"/>
          </a:p>
        </p:txBody>
      </p:sp>
      <p:sp>
        <p:nvSpPr>
          <p:cNvPr id="6" name="Date Placeholder 5"/>
          <p:cNvSpPr>
            <a:spLocks noGrp="1"/>
          </p:cNvSpPr>
          <p:nvPr>
            <p:ph type="dt" sz="half" idx="12"/>
          </p:nvPr>
        </p:nvSpPr>
        <p:spPr/>
        <p:txBody>
          <a:bodyPr/>
          <a:lstStyle/>
          <a:p>
            <a:r>
              <a:rPr lang="nl-BE" smtClean="0"/>
              <a:t>oktober 2016</a:t>
            </a:r>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0474" y="2607811"/>
            <a:ext cx="5536017" cy="358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jdelijke aanduiding voor voettekst 6"/>
          <p:cNvSpPr>
            <a:spLocks noGrp="1"/>
          </p:cNvSpPr>
          <p:nvPr>
            <p:ph type="ftr" sz="quarter" idx="11"/>
          </p:nvPr>
        </p:nvSpPr>
        <p:spPr/>
        <p:txBody>
          <a:bodyPr/>
          <a:lstStyle/>
          <a:p>
            <a:pPr>
              <a:defRPr/>
            </a:pPr>
            <a:r>
              <a:rPr lang="fr-FR" smtClean="0"/>
              <a:t>OCMW-infosessies</a:t>
            </a:r>
            <a:endParaRPr lang="fr-FR"/>
          </a:p>
        </p:txBody>
      </p:sp>
    </p:spTree>
    <p:extLst>
      <p:ext uri="{BB962C8B-B14F-4D97-AF65-F5344CB8AC3E}">
        <p14:creationId xmlns:p14="http://schemas.microsoft.com/office/powerpoint/2010/main" val="121666283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Benadering klanten</a:t>
            </a:r>
            <a:endParaRPr lang="nl-BE" dirty="0"/>
          </a:p>
        </p:txBody>
      </p:sp>
      <p:sp>
        <p:nvSpPr>
          <p:cNvPr id="3" name="Content Placeholder 2"/>
          <p:cNvSpPr>
            <a:spLocks noGrp="1"/>
          </p:cNvSpPr>
          <p:nvPr>
            <p:ph idx="1"/>
          </p:nvPr>
        </p:nvSpPr>
        <p:spPr>
          <a:xfrm>
            <a:off x="503238" y="1079500"/>
            <a:ext cx="8170862" cy="4653582"/>
          </a:xfrm>
        </p:spPr>
        <p:txBody>
          <a:bodyPr/>
          <a:lstStyle/>
          <a:p>
            <a:r>
              <a:rPr lang="nl-BE" dirty="0" smtClean="0"/>
              <a:t>Wie? Klanten…</a:t>
            </a:r>
          </a:p>
          <a:p>
            <a:pPr lvl="1"/>
            <a:r>
              <a:rPr lang="nl-BE" dirty="0">
                <a:solidFill>
                  <a:schemeClr val="bg1"/>
                </a:solidFill>
              </a:rPr>
              <a:t>m</a:t>
            </a:r>
            <a:r>
              <a:rPr lang="nl-BE" dirty="0" smtClean="0">
                <a:solidFill>
                  <a:schemeClr val="bg1"/>
                </a:solidFill>
              </a:rPr>
              <a:t>et</a:t>
            </a:r>
            <a:r>
              <a:rPr lang="nl-BE" dirty="0" smtClean="0">
                <a:solidFill>
                  <a:schemeClr val="accent1"/>
                </a:solidFill>
              </a:rPr>
              <a:t> actieve budgetmeter</a:t>
            </a:r>
          </a:p>
          <a:p>
            <a:pPr lvl="2"/>
            <a:r>
              <a:rPr lang="nl-BE" dirty="0" err="1" smtClean="0">
                <a:solidFill>
                  <a:schemeClr val="bg1"/>
                </a:solidFill>
              </a:rPr>
              <a:t>Afh</a:t>
            </a:r>
            <a:r>
              <a:rPr lang="nl-BE" dirty="0" smtClean="0">
                <a:solidFill>
                  <a:schemeClr val="bg1"/>
                </a:solidFill>
              </a:rPr>
              <a:t>. van technische opstelling</a:t>
            </a:r>
          </a:p>
          <a:p>
            <a:pPr lvl="1"/>
            <a:r>
              <a:rPr lang="nl-BE" dirty="0" smtClean="0"/>
              <a:t>in proces voor </a:t>
            </a:r>
            <a:r>
              <a:rPr lang="nl-BE" dirty="0" smtClean="0">
                <a:solidFill>
                  <a:schemeClr val="accent1"/>
                </a:solidFill>
              </a:rPr>
              <a:t>nieuwe budgetmeter</a:t>
            </a:r>
          </a:p>
          <a:p>
            <a:pPr marL="482600" lvl="1" indent="0">
              <a:buNone/>
            </a:pPr>
            <a:r>
              <a:rPr lang="nl-BE" dirty="0" smtClean="0"/>
              <a:t> </a:t>
            </a:r>
            <a:r>
              <a:rPr lang="nl-BE" dirty="0" smtClean="0">
                <a:sym typeface="Wingdings" panose="05000000000000000000" pitchFamily="2" charset="2"/>
              </a:rPr>
              <a:t>- Doel: evaluatie ervaringen bestaande en</a:t>
            </a:r>
            <a:br>
              <a:rPr lang="nl-BE" dirty="0" smtClean="0">
                <a:sym typeface="Wingdings" panose="05000000000000000000" pitchFamily="2" charset="2"/>
              </a:rPr>
            </a:br>
            <a:r>
              <a:rPr lang="nl-BE" dirty="0" smtClean="0">
                <a:sym typeface="Wingdings" panose="05000000000000000000" pitchFamily="2" charset="2"/>
              </a:rPr>
              <a:t>                nieuwe gebruikers</a:t>
            </a:r>
            <a:endParaRPr lang="nl-BE" dirty="0" smtClean="0"/>
          </a:p>
          <a:p>
            <a:r>
              <a:rPr lang="nl-BE" dirty="0" smtClean="0"/>
              <a:t>Klantselectie </a:t>
            </a:r>
            <a:r>
              <a:rPr lang="nl-BE" dirty="0" smtClean="0">
                <a:solidFill>
                  <a:schemeClr val="accent1"/>
                </a:solidFill>
              </a:rPr>
              <a:t>in overleg </a:t>
            </a:r>
            <a:r>
              <a:rPr lang="nl-BE" dirty="0" smtClean="0"/>
              <a:t>met…</a:t>
            </a:r>
          </a:p>
          <a:p>
            <a:pPr lvl="1"/>
            <a:r>
              <a:rPr lang="nl-BE" dirty="0" smtClean="0"/>
              <a:t>klant zelf: vrijwillige medewerking</a:t>
            </a:r>
          </a:p>
          <a:p>
            <a:pPr lvl="2"/>
            <a:r>
              <a:rPr lang="nl-BE" dirty="0" smtClean="0"/>
              <a:t>Steekproef: </a:t>
            </a:r>
            <a:r>
              <a:rPr lang="nl-BE" dirty="0" smtClean="0">
                <a:solidFill>
                  <a:schemeClr val="accent1"/>
                </a:solidFill>
              </a:rPr>
              <a:t>70% bereidheid</a:t>
            </a:r>
          </a:p>
          <a:p>
            <a:pPr lvl="1"/>
            <a:r>
              <a:rPr lang="nl-BE" dirty="0"/>
              <a:t>s</a:t>
            </a:r>
            <a:r>
              <a:rPr lang="nl-BE" dirty="0" smtClean="0"/>
              <a:t>teun OCMW </a:t>
            </a:r>
            <a:r>
              <a:rPr lang="nl-BE" dirty="0"/>
              <a:t>en lokale welzijnsorganisaties</a:t>
            </a:r>
          </a:p>
        </p:txBody>
      </p:sp>
      <p:sp>
        <p:nvSpPr>
          <p:cNvPr id="4" name="Slide Number Placeholder 3"/>
          <p:cNvSpPr>
            <a:spLocks noGrp="1"/>
          </p:cNvSpPr>
          <p:nvPr>
            <p:ph type="sldNum" sz="quarter" idx="10"/>
          </p:nvPr>
        </p:nvSpPr>
        <p:spPr/>
        <p:txBody>
          <a:bodyPr/>
          <a:lstStyle/>
          <a:p>
            <a:pPr>
              <a:defRPr/>
            </a:pPr>
            <a:fld id="{E1C2A3EB-AA00-4774-A8D8-7C0483F20AEA}" type="slidenum">
              <a:rPr lang="fr-FR" smtClean="0"/>
              <a:pPr>
                <a:defRPr/>
              </a:pPr>
              <a:t>22</a:t>
            </a:fld>
            <a:endParaRPr lang="fr-FR"/>
          </a:p>
        </p:txBody>
      </p:sp>
      <p:sp>
        <p:nvSpPr>
          <p:cNvPr id="6" name="Date Placeholder 5"/>
          <p:cNvSpPr>
            <a:spLocks noGrp="1"/>
          </p:cNvSpPr>
          <p:nvPr>
            <p:ph type="dt" sz="half" idx="12"/>
          </p:nvPr>
        </p:nvSpPr>
        <p:spPr/>
        <p:txBody>
          <a:bodyPr/>
          <a:lstStyle/>
          <a:p>
            <a:pPr>
              <a:defRPr/>
            </a:pPr>
            <a:r>
              <a:rPr lang="nl-BE" smtClean="0"/>
              <a:t>oktober 2016</a:t>
            </a:r>
            <a:endParaRPr lang="fr-FR"/>
          </a:p>
        </p:txBody>
      </p:sp>
      <p:sp>
        <p:nvSpPr>
          <p:cNvPr id="7" name="Tijdelijke aanduiding voor voettekst 6"/>
          <p:cNvSpPr>
            <a:spLocks noGrp="1"/>
          </p:cNvSpPr>
          <p:nvPr>
            <p:ph type="ftr" sz="quarter" idx="11"/>
          </p:nvPr>
        </p:nvSpPr>
        <p:spPr/>
        <p:txBody>
          <a:bodyPr/>
          <a:lstStyle/>
          <a:p>
            <a:pPr>
              <a:defRPr/>
            </a:pPr>
            <a:r>
              <a:rPr lang="fr-FR" smtClean="0"/>
              <a:t>OCMW-infosessies</a:t>
            </a:r>
            <a:endParaRPr lang="fr-FR"/>
          </a:p>
        </p:txBody>
      </p:sp>
    </p:spTree>
    <p:extLst>
      <p:ext uri="{BB962C8B-B14F-4D97-AF65-F5344CB8AC3E}">
        <p14:creationId xmlns:p14="http://schemas.microsoft.com/office/powerpoint/2010/main" val="92235181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Vervolgstappen</a:t>
            </a:r>
            <a:endParaRPr lang="nl-BE" dirty="0"/>
          </a:p>
        </p:txBody>
      </p:sp>
      <p:sp>
        <p:nvSpPr>
          <p:cNvPr id="3" name="Content Placeholder 2"/>
          <p:cNvSpPr>
            <a:spLocks noGrp="1"/>
          </p:cNvSpPr>
          <p:nvPr>
            <p:ph idx="1"/>
          </p:nvPr>
        </p:nvSpPr>
        <p:spPr>
          <a:xfrm>
            <a:off x="503238" y="1079500"/>
            <a:ext cx="8170862" cy="5244513"/>
          </a:xfrm>
        </p:spPr>
        <p:txBody>
          <a:bodyPr/>
          <a:lstStyle/>
          <a:p>
            <a:r>
              <a:rPr lang="nl-BE" dirty="0" smtClean="0"/>
              <a:t>Communicatie met klanten</a:t>
            </a:r>
          </a:p>
          <a:p>
            <a:pPr lvl="1"/>
            <a:r>
              <a:rPr lang="nl-BE" dirty="0" smtClean="0">
                <a:solidFill>
                  <a:schemeClr val="accent1"/>
                </a:solidFill>
              </a:rPr>
              <a:t>Passief</a:t>
            </a:r>
          </a:p>
          <a:p>
            <a:pPr lvl="2"/>
            <a:r>
              <a:rPr lang="nl-BE" dirty="0"/>
              <a:t>F</a:t>
            </a:r>
            <a:r>
              <a:rPr lang="nl-BE" dirty="0" smtClean="0"/>
              <a:t>older</a:t>
            </a:r>
          </a:p>
          <a:p>
            <a:pPr lvl="2"/>
            <a:r>
              <a:rPr lang="nl-BE" dirty="0" smtClean="0"/>
              <a:t>Lokale pers</a:t>
            </a:r>
          </a:p>
          <a:p>
            <a:pPr lvl="2"/>
            <a:r>
              <a:rPr lang="nl-BE" dirty="0" smtClean="0"/>
              <a:t>Nieuwsbrieven</a:t>
            </a:r>
          </a:p>
          <a:p>
            <a:pPr lvl="1"/>
            <a:r>
              <a:rPr lang="nl-BE" dirty="0" smtClean="0">
                <a:solidFill>
                  <a:schemeClr val="accent1"/>
                </a:solidFill>
              </a:rPr>
              <a:t>Actief</a:t>
            </a:r>
          </a:p>
          <a:p>
            <a:pPr lvl="2"/>
            <a:r>
              <a:rPr lang="nl-BE" dirty="0" smtClean="0"/>
              <a:t>Brief met folder</a:t>
            </a:r>
          </a:p>
          <a:p>
            <a:pPr lvl="2"/>
            <a:r>
              <a:rPr lang="nl-BE" dirty="0" smtClean="0"/>
              <a:t>Infosessies</a:t>
            </a:r>
          </a:p>
          <a:p>
            <a:pPr lvl="2"/>
            <a:r>
              <a:rPr lang="nl-BE" dirty="0" smtClean="0"/>
              <a:t>Overlegfora met klanten</a:t>
            </a:r>
          </a:p>
          <a:p>
            <a:pPr lvl="2"/>
            <a:r>
              <a:rPr lang="nl-BE" dirty="0" smtClean="0"/>
              <a:t>Telefonisch</a:t>
            </a:r>
          </a:p>
          <a:p>
            <a:pPr lvl="1"/>
            <a:r>
              <a:rPr lang="nl-BE" dirty="0" smtClean="0"/>
              <a:t>Opbouwend vanaf februari ‘17</a:t>
            </a:r>
          </a:p>
          <a:p>
            <a:pPr lvl="1"/>
            <a:r>
              <a:rPr lang="nl-BE" dirty="0" smtClean="0"/>
              <a:t>       </a:t>
            </a:r>
            <a:r>
              <a:rPr lang="nl-BE" dirty="0" smtClean="0">
                <a:solidFill>
                  <a:schemeClr val="accent1"/>
                </a:solidFill>
              </a:rPr>
              <a:t>Via fora lokale organisaties</a:t>
            </a:r>
            <a:endParaRPr lang="nl-BE" dirty="0" smtClean="0"/>
          </a:p>
        </p:txBody>
      </p:sp>
      <p:sp>
        <p:nvSpPr>
          <p:cNvPr id="4" name="Slide Number Placeholder 3"/>
          <p:cNvSpPr>
            <a:spLocks noGrp="1"/>
          </p:cNvSpPr>
          <p:nvPr>
            <p:ph type="sldNum" sz="quarter" idx="10"/>
          </p:nvPr>
        </p:nvSpPr>
        <p:spPr/>
        <p:txBody>
          <a:bodyPr/>
          <a:lstStyle/>
          <a:p>
            <a:pPr>
              <a:defRPr/>
            </a:pPr>
            <a:fld id="{E1C2A3EB-AA00-4774-A8D8-7C0483F20AEA}" type="slidenum">
              <a:rPr lang="fr-FR" smtClean="0"/>
              <a:pPr>
                <a:defRPr/>
              </a:pPr>
              <a:t>23</a:t>
            </a:fld>
            <a:endParaRPr lang="fr-FR"/>
          </a:p>
        </p:txBody>
      </p:sp>
      <p:sp>
        <p:nvSpPr>
          <p:cNvPr id="6" name="Date Placeholder 5"/>
          <p:cNvSpPr>
            <a:spLocks noGrp="1"/>
          </p:cNvSpPr>
          <p:nvPr>
            <p:ph type="dt" sz="half" idx="12"/>
          </p:nvPr>
        </p:nvSpPr>
        <p:spPr/>
        <p:txBody>
          <a:bodyPr/>
          <a:lstStyle/>
          <a:p>
            <a:pPr>
              <a:defRPr/>
            </a:pPr>
            <a:r>
              <a:rPr lang="nl-BE" smtClean="0"/>
              <a:t>oktober 2016</a:t>
            </a:r>
            <a:endParaRPr lang="fr-FR"/>
          </a:p>
        </p:txBody>
      </p:sp>
      <p:pic>
        <p:nvPicPr>
          <p:cNvPr id="9" name="Picture 2" descr="Afbeeldingsresultaat voor icon partnershi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634" y="5780948"/>
            <a:ext cx="449907" cy="449907"/>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3090" y="1608997"/>
            <a:ext cx="3866865" cy="2900149"/>
          </a:xfrm>
          <a:prstGeom prst="rect">
            <a:avLst/>
          </a:prstGeom>
        </p:spPr>
      </p:pic>
      <p:sp>
        <p:nvSpPr>
          <p:cNvPr id="8" name="Tijdelijke aanduiding voor voettekst 7"/>
          <p:cNvSpPr>
            <a:spLocks noGrp="1"/>
          </p:cNvSpPr>
          <p:nvPr>
            <p:ph type="ftr" sz="quarter" idx="11"/>
          </p:nvPr>
        </p:nvSpPr>
        <p:spPr/>
        <p:txBody>
          <a:bodyPr/>
          <a:lstStyle/>
          <a:p>
            <a:pPr>
              <a:defRPr/>
            </a:pPr>
            <a:r>
              <a:rPr lang="fr-FR" smtClean="0"/>
              <a:t>OCMW-infosessies</a:t>
            </a:r>
            <a:endParaRPr lang="fr-FR"/>
          </a:p>
        </p:txBody>
      </p:sp>
    </p:spTree>
    <p:extLst>
      <p:ext uri="{BB962C8B-B14F-4D97-AF65-F5344CB8AC3E}">
        <p14:creationId xmlns:p14="http://schemas.microsoft.com/office/powerpoint/2010/main" val="233222298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7" name="Tijdelijke aanduiding voor inhoud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4" name="Tijdelijke aanduiding voor dianummer 3"/>
          <p:cNvSpPr>
            <a:spLocks noGrp="1"/>
          </p:cNvSpPr>
          <p:nvPr>
            <p:ph type="sldNum" sz="quarter" idx="10"/>
          </p:nvPr>
        </p:nvSpPr>
        <p:spPr/>
        <p:txBody>
          <a:bodyPr/>
          <a:lstStyle/>
          <a:p>
            <a:pPr>
              <a:defRPr/>
            </a:pPr>
            <a:fld id="{E1C2A3EB-AA00-4774-A8D8-7C0483F20AEA}" type="slidenum">
              <a:rPr lang="fr-FR" smtClean="0"/>
              <a:pPr>
                <a:defRPr/>
              </a:pPr>
              <a:t>24</a:t>
            </a:fld>
            <a:endParaRPr lang="fr-FR"/>
          </a:p>
        </p:txBody>
      </p:sp>
      <p:sp>
        <p:nvSpPr>
          <p:cNvPr id="6" name="Tijdelijke aanduiding voor datum 5"/>
          <p:cNvSpPr>
            <a:spLocks noGrp="1"/>
          </p:cNvSpPr>
          <p:nvPr>
            <p:ph type="dt" sz="half" idx="12"/>
          </p:nvPr>
        </p:nvSpPr>
        <p:spPr/>
        <p:txBody>
          <a:bodyPr/>
          <a:lstStyle/>
          <a:p>
            <a:pPr>
              <a:defRPr/>
            </a:pPr>
            <a:r>
              <a:rPr lang="nl-BE" smtClean="0"/>
              <a:t>oktober 2016</a:t>
            </a:r>
            <a:endParaRPr lang="fr-FR"/>
          </a:p>
        </p:txBody>
      </p:sp>
      <p:sp>
        <p:nvSpPr>
          <p:cNvPr id="8" name="Rond diagonale hoek rechthoek 7"/>
          <p:cNvSpPr/>
          <p:nvPr/>
        </p:nvSpPr>
        <p:spPr bwMode="auto">
          <a:xfrm>
            <a:off x="136369" y="845881"/>
            <a:ext cx="5682539" cy="649399"/>
          </a:xfrm>
          <a:prstGeom prst="round2DiagRect">
            <a:avLst/>
          </a:prstGeom>
          <a:solidFill>
            <a:srgbClr val="FFFFFF">
              <a:alpha val="50196"/>
            </a:srgbClr>
          </a:solidFill>
          <a:ln>
            <a:solidFill>
              <a:srgbClr val="777777"/>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0000" tIns="46800" rIns="90000" bIns="46800" numCol="1" rtlCol="0" anchor="t" anchorCtr="0" compatLnSpc="1">
            <a:prstTxWarp prst="textNoShape">
              <a:avLst/>
            </a:prstTxWarp>
            <a:spAutoFit/>
          </a:bodyPr>
          <a:lstStyle/>
          <a:p>
            <a:r>
              <a:rPr lang="nl-BE" sz="3200" dirty="0" err="1" smtClean="0">
                <a:solidFill>
                  <a:srgbClr val="333399"/>
                </a:solidFill>
              </a:rPr>
              <a:t>Energieovernamedocument</a:t>
            </a:r>
            <a:endParaRPr lang="nl-BE" sz="3200" dirty="0">
              <a:solidFill>
                <a:srgbClr val="333399"/>
              </a:solidFill>
            </a:endParaRPr>
          </a:p>
        </p:txBody>
      </p:sp>
      <p:sp>
        <p:nvSpPr>
          <p:cNvPr id="3" name="Tijdelijke aanduiding voor voettekst 2"/>
          <p:cNvSpPr>
            <a:spLocks noGrp="1"/>
          </p:cNvSpPr>
          <p:nvPr>
            <p:ph type="ftr" sz="quarter" idx="11"/>
          </p:nvPr>
        </p:nvSpPr>
        <p:spPr/>
        <p:txBody>
          <a:bodyPr/>
          <a:lstStyle/>
          <a:p>
            <a:pPr>
              <a:defRPr/>
            </a:pPr>
            <a:r>
              <a:rPr lang="fr-FR" smtClean="0"/>
              <a:t>OCMW-infosessies</a:t>
            </a:r>
            <a:endParaRPr lang="fr-FR"/>
          </a:p>
        </p:txBody>
      </p:sp>
    </p:spTree>
    <p:extLst>
      <p:ext uri="{BB962C8B-B14F-4D97-AF65-F5344CB8AC3E}">
        <p14:creationId xmlns:p14="http://schemas.microsoft.com/office/powerpoint/2010/main" val="412941671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1301" y="1010195"/>
            <a:ext cx="4101737" cy="3076303"/>
          </a:xfrm>
          <a:prstGeom prst="rect">
            <a:avLst/>
          </a:prstGeom>
        </p:spPr>
      </p:pic>
      <p:sp>
        <p:nvSpPr>
          <p:cNvPr id="9218" name="Rectangle 1026"/>
          <p:cNvSpPr>
            <a:spLocks noGrp="1" noChangeArrowheads="1"/>
          </p:cNvSpPr>
          <p:nvPr>
            <p:ph type="title"/>
          </p:nvPr>
        </p:nvSpPr>
        <p:spPr/>
        <p:txBody>
          <a:bodyPr/>
          <a:lstStyle/>
          <a:p>
            <a:r>
              <a:rPr lang="nl-NL" smtClean="0"/>
              <a:t>Wat is het probleem?</a:t>
            </a:r>
            <a:r>
              <a:rPr lang="en-US" smtClean="0"/>
              <a:t/>
            </a:r>
            <a:br>
              <a:rPr lang="en-US" smtClean="0"/>
            </a:br>
            <a:r>
              <a:rPr lang="nl-BE" smtClean="0"/>
              <a:t/>
            </a:r>
            <a:br>
              <a:rPr lang="nl-BE" smtClean="0"/>
            </a:br>
            <a:r>
              <a:rPr lang="nl-BE" smtClean="0"/>
              <a:t/>
            </a:r>
            <a:br>
              <a:rPr lang="nl-BE" smtClean="0"/>
            </a:br>
            <a:endParaRPr lang="en-US" dirty="0" smtClean="0"/>
          </a:p>
        </p:txBody>
      </p:sp>
      <p:sp>
        <p:nvSpPr>
          <p:cNvPr id="9219" name="Rectangle 1027"/>
          <p:cNvSpPr>
            <a:spLocks noGrp="1" noChangeArrowheads="1"/>
          </p:cNvSpPr>
          <p:nvPr>
            <p:ph idx="1"/>
          </p:nvPr>
        </p:nvSpPr>
        <p:spPr>
          <a:xfrm>
            <a:off x="503238" y="1079500"/>
            <a:ext cx="8170862" cy="2246769"/>
          </a:xfrm>
        </p:spPr>
        <p:txBody>
          <a:bodyPr/>
          <a:lstStyle/>
          <a:p>
            <a:r>
              <a:rPr lang="nl-NL" dirty="0" smtClean="0"/>
              <a:t>Klanten verhuizen, </a:t>
            </a:r>
            <a:br>
              <a:rPr lang="nl-NL" dirty="0" smtClean="0"/>
            </a:br>
            <a:r>
              <a:rPr lang="nl-NL" dirty="0" smtClean="0"/>
              <a:t>maar geven </a:t>
            </a:r>
            <a:r>
              <a:rPr lang="nl-NL" dirty="0" smtClean="0">
                <a:solidFill>
                  <a:srgbClr val="01814E"/>
                </a:solidFill>
              </a:rPr>
              <a:t>verhuizing</a:t>
            </a:r>
            <a:r>
              <a:rPr lang="nl-NL" dirty="0" smtClean="0"/>
              <a:t> </a:t>
            </a:r>
            <a:br>
              <a:rPr lang="nl-NL" dirty="0" smtClean="0"/>
            </a:br>
            <a:r>
              <a:rPr lang="nl-NL" dirty="0" smtClean="0"/>
              <a:t>en </a:t>
            </a:r>
            <a:r>
              <a:rPr lang="nl-NL" dirty="0" smtClean="0">
                <a:solidFill>
                  <a:srgbClr val="01814E"/>
                </a:solidFill>
              </a:rPr>
              <a:t>meterstanden</a:t>
            </a:r>
            <a:r>
              <a:rPr lang="nl-NL" dirty="0" smtClean="0"/>
              <a:t> </a:t>
            </a:r>
            <a:r>
              <a:rPr lang="nl-NL" dirty="0" smtClean="0">
                <a:solidFill>
                  <a:srgbClr val="01814E"/>
                </a:solidFill>
              </a:rPr>
              <a:t>niet </a:t>
            </a:r>
            <a:r>
              <a:rPr lang="nl-NL" dirty="0" smtClean="0"/>
              <a:t/>
            </a:r>
            <a:br>
              <a:rPr lang="nl-NL" dirty="0" smtClean="0"/>
            </a:br>
            <a:r>
              <a:rPr lang="nl-NL" dirty="0" smtClean="0">
                <a:solidFill>
                  <a:srgbClr val="01814E"/>
                </a:solidFill>
              </a:rPr>
              <a:t>door</a:t>
            </a:r>
            <a:r>
              <a:rPr lang="nl-NL" dirty="0" smtClean="0"/>
              <a:t> </a:t>
            </a:r>
            <a:r>
              <a:rPr lang="en-US" dirty="0" err="1" smtClean="0"/>
              <a:t>aan</a:t>
            </a:r>
            <a:r>
              <a:rPr lang="en-US" dirty="0" smtClean="0"/>
              <a:t> de </a:t>
            </a:r>
            <a:br>
              <a:rPr lang="en-US" dirty="0" smtClean="0"/>
            </a:br>
            <a:r>
              <a:rPr lang="nl-NL" dirty="0" smtClean="0">
                <a:solidFill>
                  <a:srgbClr val="01814E"/>
                </a:solidFill>
              </a:rPr>
              <a:t>energieleverancier</a:t>
            </a:r>
          </a:p>
        </p:txBody>
      </p:sp>
      <p:sp>
        <p:nvSpPr>
          <p:cNvPr id="9220" name="Tijdelijke aanduiding voor dianummer 3"/>
          <p:cNvSpPr>
            <a:spLocks noGrp="1"/>
          </p:cNvSpPr>
          <p:nvPr>
            <p:ph type="sldNum" sz="quarter" idx="10"/>
          </p:nvPr>
        </p:nvSpPr>
        <p:spPr/>
        <p:txBody>
          <a:bodyPr/>
          <a:lstStyle/>
          <a:p>
            <a:fld id="{E6F7409B-2655-442E-ACD5-9CF48D31B789}" type="slidenum">
              <a:rPr lang="fr-FR" smtClean="0"/>
              <a:pPr/>
              <a:t>25</a:t>
            </a:fld>
            <a:endParaRPr lang="fr-FR" smtClean="0"/>
          </a:p>
        </p:txBody>
      </p:sp>
      <p:sp>
        <p:nvSpPr>
          <p:cNvPr id="9222" name="Tijdelijke aanduiding voor datum 5"/>
          <p:cNvSpPr>
            <a:spLocks noGrp="1"/>
          </p:cNvSpPr>
          <p:nvPr>
            <p:ph type="dt" sz="quarter" idx="12"/>
          </p:nvPr>
        </p:nvSpPr>
        <p:spPr/>
        <p:txBody>
          <a:bodyPr/>
          <a:lstStyle/>
          <a:p>
            <a:r>
              <a:rPr lang="nl-BE" smtClean="0"/>
              <a:t>oktober 2016</a:t>
            </a:r>
            <a:endParaRPr lang="fr-FR" smtClean="0"/>
          </a:p>
        </p:txBody>
      </p:sp>
      <p:sp>
        <p:nvSpPr>
          <p:cNvPr id="8" name="Tijdelijke aanduiding voor voettekst 7"/>
          <p:cNvSpPr>
            <a:spLocks noGrp="1"/>
          </p:cNvSpPr>
          <p:nvPr>
            <p:ph type="ftr" sz="quarter" idx="11"/>
          </p:nvPr>
        </p:nvSpPr>
        <p:spPr/>
        <p:txBody>
          <a:bodyPr/>
          <a:lstStyle/>
          <a:p>
            <a:pPr>
              <a:defRPr/>
            </a:pPr>
            <a:r>
              <a:rPr lang="fr-FR" smtClean="0"/>
              <a:t>OCMW-infosessies</a:t>
            </a:r>
            <a:endParaRPr lang="fr-FR"/>
          </a:p>
        </p:txBody>
      </p:sp>
    </p:spTree>
    <p:extLst>
      <p:ext uri="{BB962C8B-B14F-4D97-AF65-F5344CB8AC3E}">
        <p14:creationId xmlns:p14="http://schemas.microsoft.com/office/powerpoint/2010/main" val="263453275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Waarom</a:t>
            </a:r>
            <a:r>
              <a:rPr lang="en-US" dirty="0" smtClean="0"/>
              <a:t> </a:t>
            </a:r>
            <a:r>
              <a:rPr lang="en-US" dirty="0" err="1" smtClean="0"/>
              <a:t>meterstanden</a:t>
            </a:r>
            <a:r>
              <a:rPr lang="en-US" dirty="0" smtClean="0"/>
              <a:t> </a:t>
            </a:r>
            <a:r>
              <a:rPr lang="en-US" dirty="0" err="1" smtClean="0"/>
              <a:t>doorgeven</a:t>
            </a:r>
            <a:r>
              <a:rPr lang="en-US" dirty="0" smtClean="0"/>
              <a:t>?</a:t>
            </a:r>
            <a:endParaRPr lang="en-US" dirty="0"/>
          </a:p>
        </p:txBody>
      </p:sp>
      <p:sp>
        <p:nvSpPr>
          <p:cNvPr id="3" name="Tijdelijke aanduiding voor inhoud 2"/>
          <p:cNvSpPr>
            <a:spLocks noGrp="1"/>
          </p:cNvSpPr>
          <p:nvPr>
            <p:ph idx="1"/>
          </p:nvPr>
        </p:nvSpPr>
        <p:spPr>
          <a:xfrm>
            <a:off x="503238" y="1079500"/>
            <a:ext cx="8170862" cy="4450449"/>
          </a:xfrm>
        </p:spPr>
        <p:txBody>
          <a:bodyPr/>
          <a:lstStyle/>
          <a:p>
            <a:r>
              <a:rPr lang="nl-NL" dirty="0" smtClean="0"/>
              <a:t>Meterstanden binnen?</a:t>
            </a:r>
          </a:p>
          <a:p>
            <a:pPr lvl="1"/>
            <a:r>
              <a:rPr lang="nl-NL" dirty="0" smtClean="0"/>
              <a:t>leverancier maakt eindafrekening verbruik oude adres + start facturatie nieuwe adres </a:t>
            </a:r>
            <a:endParaRPr lang="nl-NL" dirty="0"/>
          </a:p>
          <a:p>
            <a:r>
              <a:rPr lang="nl-NL" dirty="0" smtClean="0"/>
              <a:t>Geen verhuis gemeld?</a:t>
            </a:r>
          </a:p>
          <a:p>
            <a:pPr lvl="1"/>
            <a:r>
              <a:rPr lang="nl-NL" dirty="0" smtClean="0"/>
              <a:t>klant betaalt verbruik </a:t>
            </a:r>
            <a:r>
              <a:rPr lang="nl-NL" dirty="0"/>
              <a:t/>
            </a:r>
            <a:br>
              <a:rPr lang="nl-NL" dirty="0"/>
            </a:br>
            <a:r>
              <a:rPr lang="nl-NL" dirty="0" smtClean="0"/>
              <a:t>nieuwe </a:t>
            </a:r>
            <a:r>
              <a:rPr lang="nl-NL" dirty="0"/>
              <a:t>bewoners </a:t>
            </a:r>
            <a:r>
              <a:rPr lang="nl-NL" dirty="0" smtClean="0"/>
              <a:t/>
            </a:r>
            <a:br>
              <a:rPr lang="nl-NL" dirty="0" smtClean="0"/>
            </a:br>
            <a:r>
              <a:rPr lang="nl-NL" dirty="0" smtClean="0"/>
              <a:t>(oude woning) en/of </a:t>
            </a:r>
            <a:br>
              <a:rPr lang="nl-NL" dirty="0" smtClean="0"/>
            </a:br>
            <a:r>
              <a:rPr lang="nl-NL" dirty="0" smtClean="0"/>
              <a:t>verbruik vroegere </a:t>
            </a:r>
            <a:r>
              <a:rPr lang="nl-NL" dirty="0"/>
              <a:t>bewoners </a:t>
            </a:r>
            <a:r>
              <a:rPr lang="nl-NL" dirty="0" smtClean="0"/>
              <a:t/>
            </a:r>
            <a:br>
              <a:rPr lang="nl-NL" dirty="0" smtClean="0"/>
            </a:br>
            <a:r>
              <a:rPr lang="nl-NL" dirty="0" smtClean="0"/>
              <a:t>(nieuwe woning)</a:t>
            </a:r>
            <a:endParaRPr lang="nl-NL" dirty="0"/>
          </a:p>
          <a:p>
            <a:endParaRPr lang="en-US" dirty="0"/>
          </a:p>
        </p:txBody>
      </p:sp>
      <p:sp>
        <p:nvSpPr>
          <p:cNvPr id="4" name="Tijdelijke aanduiding voor dianummer 3"/>
          <p:cNvSpPr>
            <a:spLocks noGrp="1"/>
          </p:cNvSpPr>
          <p:nvPr>
            <p:ph type="sldNum" sz="quarter" idx="10"/>
          </p:nvPr>
        </p:nvSpPr>
        <p:spPr/>
        <p:txBody>
          <a:bodyPr/>
          <a:lstStyle/>
          <a:p>
            <a:pPr>
              <a:defRPr/>
            </a:pPr>
            <a:fld id="{E1C2A3EB-AA00-4774-A8D8-7C0483F20AEA}" type="slidenum">
              <a:rPr lang="fr-FR" smtClean="0">
                <a:solidFill>
                  <a:srgbClr val="FFFFFF"/>
                </a:solidFill>
              </a:rPr>
              <a:pPr>
                <a:defRPr/>
              </a:pPr>
              <a:t>26</a:t>
            </a:fld>
            <a:endParaRPr lang="fr-FR">
              <a:solidFill>
                <a:srgbClr val="FFFFFF"/>
              </a:solidFill>
            </a:endParaRPr>
          </a:p>
        </p:txBody>
      </p:sp>
      <p:sp>
        <p:nvSpPr>
          <p:cNvPr id="6" name="Tijdelijke aanduiding voor datum 5"/>
          <p:cNvSpPr>
            <a:spLocks noGrp="1"/>
          </p:cNvSpPr>
          <p:nvPr>
            <p:ph type="dt" sz="half" idx="12"/>
          </p:nvPr>
        </p:nvSpPr>
        <p:spPr/>
        <p:txBody>
          <a:bodyPr/>
          <a:lstStyle/>
          <a:p>
            <a:pPr>
              <a:defRPr/>
            </a:pPr>
            <a:r>
              <a:rPr lang="nl-BE" smtClean="0"/>
              <a:t>oktober 2016</a:t>
            </a:r>
            <a:endParaRPr lang="fr-FR"/>
          </a:p>
        </p:txBody>
      </p:sp>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9624" y="2612571"/>
            <a:ext cx="3486330" cy="2614748"/>
          </a:xfrm>
          <a:prstGeom prst="rect">
            <a:avLst/>
          </a:prstGeom>
        </p:spPr>
      </p:pic>
      <p:sp>
        <p:nvSpPr>
          <p:cNvPr id="10" name="Tijdelijke aanduiding voor voettekst 9"/>
          <p:cNvSpPr>
            <a:spLocks noGrp="1"/>
          </p:cNvSpPr>
          <p:nvPr>
            <p:ph type="ftr" sz="quarter" idx="11"/>
          </p:nvPr>
        </p:nvSpPr>
        <p:spPr/>
        <p:txBody>
          <a:bodyPr/>
          <a:lstStyle/>
          <a:p>
            <a:pPr>
              <a:defRPr/>
            </a:pPr>
            <a:r>
              <a:rPr lang="fr-FR" smtClean="0"/>
              <a:t>OCMW-infosessies</a:t>
            </a:r>
            <a:endParaRPr lang="fr-FR"/>
          </a:p>
        </p:txBody>
      </p:sp>
    </p:spTree>
    <p:extLst>
      <p:ext uri="{BB962C8B-B14F-4D97-AF65-F5344CB8AC3E}">
        <p14:creationId xmlns:p14="http://schemas.microsoft.com/office/powerpoint/2010/main" val="212747754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Oplossing</a:t>
            </a:r>
            <a:r>
              <a:rPr lang="en-US" dirty="0" smtClean="0"/>
              <a:t>: het </a:t>
            </a:r>
            <a:r>
              <a:rPr lang="nl-NL" dirty="0" err="1" smtClean="0"/>
              <a:t>Energieovernamedocument</a:t>
            </a:r>
            <a:endParaRPr lang="en-US" dirty="0"/>
          </a:p>
        </p:txBody>
      </p:sp>
      <p:sp>
        <p:nvSpPr>
          <p:cNvPr id="3" name="Tijdelijke aanduiding voor inhoud 2"/>
          <p:cNvSpPr>
            <a:spLocks noGrp="1"/>
          </p:cNvSpPr>
          <p:nvPr>
            <p:ph idx="1"/>
          </p:nvPr>
        </p:nvSpPr>
        <p:spPr>
          <a:xfrm>
            <a:off x="513870" y="1100765"/>
            <a:ext cx="8170862" cy="3354765"/>
          </a:xfrm>
        </p:spPr>
        <p:txBody>
          <a:bodyPr/>
          <a:lstStyle/>
          <a:p>
            <a:r>
              <a:rPr lang="nl-NL" dirty="0"/>
              <a:t>M</a:t>
            </a:r>
            <a:r>
              <a:rPr lang="nl-NL" dirty="0" smtClean="0"/>
              <a:t>eterstanden overmaken </a:t>
            </a:r>
            <a:r>
              <a:rPr lang="nl-NL" dirty="0"/>
              <a:t>aan </a:t>
            </a:r>
            <a:r>
              <a:rPr lang="nl-NL" dirty="0" smtClean="0"/>
              <a:t>leverancier(s</a:t>
            </a:r>
            <a:r>
              <a:rPr lang="nl-NL" dirty="0"/>
              <a:t>) </a:t>
            </a:r>
            <a:r>
              <a:rPr lang="nl-NL" dirty="0" smtClean="0"/>
              <a:t>(overal </a:t>
            </a:r>
            <a:r>
              <a:rPr lang="nl-NL" dirty="0"/>
              <a:t>in </a:t>
            </a:r>
            <a:r>
              <a:rPr lang="nl-NL" dirty="0" smtClean="0"/>
              <a:t>België, moet worden aanvaard)</a:t>
            </a:r>
          </a:p>
          <a:p>
            <a:r>
              <a:rPr lang="nl-NL" dirty="0"/>
              <a:t>I</a:t>
            </a:r>
            <a:r>
              <a:rPr lang="nl-NL" dirty="0" smtClean="0"/>
              <a:t>nvullen </a:t>
            </a:r>
            <a:r>
              <a:rPr lang="nl-NL" dirty="0"/>
              <a:t>en </a:t>
            </a:r>
            <a:r>
              <a:rPr lang="nl-NL" dirty="0" smtClean="0"/>
              <a:t>opsturen</a:t>
            </a:r>
          </a:p>
          <a:p>
            <a:pPr lvl="1"/>
            <a:r>
              <a:rPr lang="nl-NL" dirty="0" smtClean="0"/>
              <a:t>www.vreg.be/verhuisformulieren of gratis bestellen via </a:t>
            </a:r>
            <a:r>
              <a:rPr lang="nl-NL" dirty="0" smtClean="0">
                <a:hlinkClick r:id="rId2"/>
              </a:rPr>
              <a:t>info@vreg.be</a:t>
            </a:r>
            <a:r>
              <a:rPr lang="nl-NL" dirty="0" smtClean="0"/>
              <a:t> / telnr. 1700</a:t>
            </a:r>
            <a:endParaRPr lang="en-US" dirty="0" smtClean="0"/>
          </a:p>
          <a:p>
            <a:r>
              <a:rPr lang="nl-NL" dirty="0" smtClean="0"/>
              <a:t>Optie: leidraad voor doorgeven info via </a:t>
            </a:r>
            <a:r>
              <a:rPr lang="nl-NL" dirty="0"/>
              <a:t>telefoon, fax, post, e-mail of </a:t>
            </a:r>
            <a:r>
              <a:rPr lang="nl-NL" dirty="0" smtClean="0"/>
              <a:t>website</a:t>
            </a:r>
            <a:endParaRPr lang="en-US" dirty="0"/>
          </a:p>
        </p:txBody>
      </p:sp>
      <p:sp>
        <p:nvSpPr>
          <p:cNvPr id="4" name="Tijdelijke aanduiding voor dianummer 3"/>
          <p:cNvSpPr>
            <a:spLocks noGrp="1"/>
          </p:cNvSpPr>
          <p:nvPr>
            <p:ph type="sldNum" sz="quarter" idx="10"/>
          </p:nvPr>
        </p:nvSpPr>
        <p:spPr/>
        <p:txBody>
          <a:bodyPr/>
          <a:lstStyle/>
          <a:p>
            <a:pPr>
              <a:defRPr/>
            </a:pPr>
            <a:fld id="{E1C2A3EB-AA00-4774-A8D8-7C0483F20AEA}" type="slidenum">
              <a:rPr lang="fr-FR" smtClean="0">
                <a:solidFill>
                  <a:srgbClr val="FFFFFF"/>
                </a:solidFill>
              </a:rPr>
              <a:pPr>
                <a:defRPr/>
              </a:pPr>
              <a:t>27</a:t>
            </a:fld>
            <a:endParaRPr lang="fr-FR">
              <a:solidFill>
                <a:srgbClr val="FFFFFF"/>
              </a:solidFill>
            </a:endParaRPr>
          </a:p>
        </p:txBody>
      </p:sp>
      <p:sp>
        <p:nvSpPr>
          <p:cNvPr id="6" name="Tijdelijke aanduiding voor datum 5"/>
          <p:cNvSpPr>
            <a:spLocks noGrp="1"/>
          </p:cNvSpPr>
          <p:nvPr>
            <p:ph type="dt" sz="half" idx="12"/>
          </p:nvPr>
        </p:nvSpPr>
        <p:spPr/>
        <p:txBody>
          <a:bodyPr/>
          <a:lstStyle/>
          <a:p>
            <a:pPr>
              <a:defRPr/>
            </a:pPr>
            <a:r>
              <a:rPr lang="nl-BE" smtClean="0"/>
              <a:t>oktober 2016</a:t>
            </a:r>
            <a:endParaRPr lang="fr-FR"/>
          </a:p>
        </p:txBody>
      </p:sp>
      <p:sp>
        <p:nvSpPr>
          <p:cNvPr id="8" name="Tijdelijke aanduiding voor voettekst 7"/>
          <p:cNvSpPr>
            <a:spLocks noGrp="1"/>
          </p:cNvSpPr>
          <p:nvPr>
            <p:ph type="ftr" sz="quarter" idx="11"/>
          </p:nvPr>
        </p:nvSpPr>
        <p:spPr/>
        <p:txBody>
          <a:bodyPr/>
          <a:lstStyle/>
          <a:p>
            <a:pPr>
              <a:defRPr/>
            </a:pPr>
            <a:r>
              <a:rPr lang="fr-FR" smtClean="0"/>
              <a:t>OCMW-infosessies</a:t>
            </a:r>
            <a:endParaRPr lang="fr-FR"/>
          </a:p>
        </p:txBody>
      </p:sp>
    </p:spTree>
    <p:extLst>
      <p:ext uri="{BB962C8B-B14F-4D97-AF65-F5344CB8AC3E}">
        <p14:creationId xmlns:p14="http://schemas.microsoft.com/office/powerpoint/2010/main" val="3098498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Welk advies geeft u?</a:t>
            </a:r>
            <a:endParaRPr lang="en-US" dirty="0"/>
          </a:p>
        </p:txBody>
      </p:sp>
      <p:sp>
        <p:nvSpPr>
          <p:cNvPr id="3" name="Tijdelijke aanduiding voor inhoud 2"/>
          <p:cNvSpPr>
            <a:spLocks noGrp="1"/>
          </p:cNvSpPr>
          <p:nvPr>
            <p:ph idx="1"/>
          </p:nvPr>
        </p:nvSpPr>
        <p:spPr>
          <a:xfrm>
            <a:off x="503238" y="1079500"/>
            <a:ext cx="8170862" cy="1384995"/>
          </a:xfrm>
        </p:spPr>
        <p:txBody>
          <a:bodyPr/>
          <a:lstStyle/>
          <a:p>
            <a:r>
              <a:rPr lang="nl-NL" dirty="0" smtClean="0"/>
              <a:t>Origineel bewaren</a:t>
            </a:r>
            <a:br>
              <a:rPr lang="nl-NL" dirty="0" smtClean="0"/>
            </a:br>
            <a:r>
              <a:rPr lang="nl-NL" dirty="0" smtClean="0"/>
              <a:t>+ kopie versturen</a:t>
            </a:r>
            <a:br>
              <a:rPr lang="nl-NL" dirty="0" smtClean="0"/>
            </a:br>
            <a:r>
              <a:rPr lang="nl-NL" dirty="0" smtClean="0"/>
              <a:t>naar leverancier</a:t>
            </a:r>
            <a:endParaRPr lang="en-US" dirty="0"/>
          </a:p>
        </p:txBody>
      </p:sp>
      <p:sp>
        <p:nvSpPr>
          <p:cNvPr id="4" name="Tijdelijke aanduiding voor dianummer 3"/>
          <p:cNvSpPr>
            <a:spLocks noGrp="1"/>
          </p:cNvSpPr>
          <p:nvPr>
            <p:ph type="sldNum" sz="quarter" idx="10"/>
          </p:nvPr>
        </p:nvSpPr>
        <p:spPr/>
        <p:txBody>
          <a:bodyPr/>
          <a:lstStyle/>
          <a:p>
            <a:fld id="{E1C2A3EB-AA00-4774-A8D8-7C0483F20AEA}" type="slidenum">
              <a:rPr lang="fr-FR" smtClean="0">
                <a:solidFill>
                  <a:srgbClr val="FFFFFF"/>
                </a:solidFill>
              </a:rPr>
              <a:pPr/>
              <a:t>28</a:t>
            </a:fld>
            <a:endParaRPr lang="fr-FR">
              <a:solidFill>
                <a:srgbClr val="FFFFFF"/>
              </a:solidFill>
            </a:endParaRPr>
          </a:p>
        </p:txBody>
      </p:sp>
      <p:sp>
        <p:nvSpPr>
          <p:cNvPr id="6" name="Tijdelijke aanduiding voor datum 5"/>
          <p:cNvSpPr>
            <a:spLocks noGrp="1"/>
          </p:cNvSpPr>
          <p:nvPr>
            <p:ph type="dt" sz="half" idx="12"/>
          </p:nvPr>
        </p:nvSpPr>
        <p:spPr/>
        <p:txBody>
          <a:bodyPr/>
          <a:lstStyle/>
          <a:p>
            <a:r>
              <a:rPr lang="nl-BE" smtClean="0"/>
              <a:t>oktober 2016</a:t>
            </a:r>
            <a:endParaRPr lang="fr-F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71544">
            <a:off x="4021235" y="1223728"/>
            <a:ext cx="4809258" cy="46285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jdelijke aanduiding voor voettekst 12"/>
          <p:cNvSpPr>
            <a:spLocks noGrp="1"/>
          </p:cNvSpPr>
          <p:nvPr>
            <p:ph type="ftr" sz="quarter" idx="11"/>
          </p:nvPr>
        </p:nvSpPr>
        <p:spPr/>
        <p:txBody>
          <a:bodyPr/>
          <a:lstStyle/>
          <a:p>
            <a:pPr>
              <a:defRPr/>
            </a:pPr>
            <a:r>
              <a:rPr lang="fr-FR" smtClean="0"/>
              <a:t>OCMW-infosessies</a:t>
            </a:r>
            <a:endParaRPr lang="fr-FR"/>
          </a:p>
        </p:txBody>
      </p:sp>
    </p:spTree>
    <p:extLst>
      <p:ext uri="{BB962C8B-B14F-4D97-AF65-F5344CB8AC3E}">
        <p14:creationId xmlns:p14="http://schemas.microsoft.com/office/powerpoint/2010/main" val="200907648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Energieovernamedocument</a:t>
            </a:r>
            <a:endParaRPr lang="en-US" dirty="0"/>
          </a:p>
        </p:txBody>
      </p:sp>
      <p:sp>
        <p:nvSpPr>
          <p:cNvPr id="4" name="Tijdelijke aanduiding voor dianummer 3"/>
          <p:cNvSpPr>
            <a:spLocks noGrp="1"/>
          </p:cNvSpPr>
          <p:nvPr>
            <p:ph type="sldNum" sz="quarter" idx="10"/>
          </p:nvPr>
        </p:nvSpPr>
        <p:spPr/>
        <p:txBody>
          <a:bodyPr/>
          <a:lstStyle/>
          <a:p>
            <a:pPr>
              <a:defRPr/>
            </a:pPr>
            <a:fld id="{E1C2A3EB-AA00-4774-A8D8-7C0483F20AEA}" type="slidenum">
              <a:rPr lang="fr-FR" smtClean="0">
                <a:solidFill>
                  <a:srgbClr val="FFFFFF"/>
                </a:solidFill>
              </a:rPr>
              <a:pPr>
                <a:defRPr/>
              </a:pPr>
              <a:t>29</a:t>
            </a:fld>
            <a:endParaRPr lang="fr-FR">
              <a:solidFill>
                <a:srgbClr val="FFFFFF"/>
              </a:solidFill>
            </a:endParaRPr>
          </a:p>
        </p:txBody>
      </p:sp>
      <p:sp>
        <p:nvSpPr>
          <p:cNvPr id="6" name="Tijdelijke aanduiding voor datum 5"/>
          <p:cNvSpPr>
            <a:spLocks noGrp="1"/>
          </p:cNvSpPr>
          <p:nvPr>
            <p:ph type="dt" sz="half" idx="12"/>
          </p:nvPr>
        </p:nvSpPr>
        <p:spPr/>
        <p:txBody>
          <a:bodyPr/>
          <a:lstStyle/>
          <a:p>
            <a:pPr>
              <a:defRPr/>
            </a:pPr>
            <a:r>
              <a:rPr lang="nl-BE" smtClean="0"/>
              <a:t>oktober 2016</a:t>
            </a:r>
            <a:endParaRPr lang="fr-F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5609" y="896781"/>
            <a:ext cx="5564825" cy="28276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jdelijke aanduiding voor voettekst 6"/>
          <p:cNvSpPr>
            <a:spLocks noGrp="1"/>
          </p:cNvSpPr>
          <p:nvPr>
            <p:ph type="ftr" sz="quarter" idx="11"/>
          </p:nvPr>
        </p:nvSpPr>
        <p:spPr/>
        <p:txBody>
          <a:bodyPr/>
          <a:lstStyle/>
          <a:p>
            <a:pPr>
              <a:defRPr/>
            </a:pPr>
            <a:r>
              <a:rPr lang="fr-FR" smtClean="0"/>
              <a:t>OCMW-infosessies</a:t>
            </a:r>
            <a:endParaRPr lang="fr-FR"/>
          </a:p>
        </p:txBody>
      </p:sp>
    </p:spTree>
    <p:extLst>
      <p:ext uri="{BB962C8B-B14F-4D97-AF65-F5344CB8AC3E}">
        <p14:creationId xmlns:p14="http://schemas.microsoft.com/office/powerpoint/2010/main" val="341545436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Budgetmeter vooraan in proces</a:t>
            </a:r>
            <a:endParaRPr lang="en-US" dirty="0"/>
          </a:p>
        </p:txBody>
      </p:sp>
      <p:sp>
        <p:nvSpPr>
          <p:cNvPr id="3" name="Tijdelijke aanduiding voor inhoud 2"/>
          <p:cNvSpPr>
            <a:spLocks noGrp="1"/>
          </p:cNvSpPr>
          <p:nvPr>
            <p:ph idx="1"/>
          </p:nvPr>
        </p:nvSpPr>
        <p:spPr>
          <a:xfrm>
            <a:off x="503238" y="1079500"/>
            <a:ext cx="8170862" cy="4056495"/>
          </a:xfrm>
        </p:spPr>
        <p:txBody>
          <a:bodyPr/>
          <a:lstStyle/>
          <a:p>
            <a:pPr marL="0" indent="0">
              <a:buNone/>
            </a:pPr>
            <a:r>
              <a:rPr lang="nl-BE" dirty="0" smtClean="0">
                <a:solidFill>
                  <a:srgbClr val="01814E"/>
                </a:solidFill>
              </a:rPr>
              <a:t>Waarom?</a:t>
            </a:r>
          </a:p>
          <a:p>
            <a:r>
              <a:rPr lang="nl-BE" dirty="0" smtClean="0"/>
              <a:t>stoppen schuldopbouw</a:t>
            </a:r>
          </a:p>
          <a:p>
            <a:r>
              <a:rPr lang="nl-BE" dirty="0" smtClean="0"/>
              <a:t>afbetalingsmogelijkheid </a:t>
            </a:r>
            <a:br>
              <a:rPr lang="nl-BE" dirty="0" smtClean="0"/>
            </a:br>
            <a:r>
              <a:rPr lang="nl-BE" dirty="0" smtClean="0"/>
              <a:t>schulden via budgetmeter </a:t>
            </a:r>
            <a:br>
              <a:rPr lang="nl-BE" dirty="0" smtClean="0"/>
            </a:br>
            <a:r>
              <a:rPr lang="nl-BE" dirty="0" smtClean="0"/>
              <a:t>binnen haalbare termijn</a:t>
            </a:r>
          </a:p>
          <a:p>
            <a:r>
              <a:rPr lang="nl-BE" dirty="0" smtClean="0"/>
              <a:t>geen financiële verrassingen </a:t>
            </a:r>
            <a:br>
              <a:rPr lang="nl-BE" dirty="0" smtClean="0"/>
            </a:br>
            <a:r>
              <a:rPr lang="nl-BE" dirty="0" smtClean="0"/>
              <a:t>meer door afrekeningsfacturen</a:t>
            </a:r>
          </a:p>
          <a:p>
            <a:r>
              <a:rPr lang="nl-BE" dirty="0" smtClean="0"/>
              <a:t>bewuster worden van energieverbruik  </a:t>
            </a:r>
            <a:endParaRPr lang="en-US" dirty="0"/>
          </a:p>
        </p:txBody>
      </p:sp>
      <p:sp>
        <p:nvSpPr>
          <p:cNvPr id="4" name="Tijdelijke aanduiding voor dianummer 3"/>
          <p:cNvSpPr>
            <a:spLocks noGrp="1"/>
          </p:cNvSpPr>
          <p:nvPr>
            <p:ph type="sldNum" sz="quarter" idx="10"/>
          </p:nvPr>
        </p:nvSpPr>
        <p:spPr/>
        <p:txBody>
          <a:bodyPr/>
          <a:lstStyle/>
          <a:p>
            <a:fld id="{E1C2A3EB-AA00-4774-A8D8-7C0483F20AEA}" type="slidenum">
              <a:rPr lang="fr-FR" smtClean="0"/>
              <a:pPr/>
              <a:t>3</a:t>
            </a:fld>
            <a:endParaRPr lang="fr-FR"/>
          </a:p>
        </p:txBody>
      </p:sp>
      <p:sp>
        <p:nvSpPr>
          <p:cNvPr id="10" name="Tijdelijke aanduiding voor datum 9"/>
          <p:cNvSpPr>
            <a:spLocks noGrp="1"/>
          </p:cNvSpPr>
          <p:nvPr>
            <p:ph type="dt" sz="half" idx="12"/>
          </p:nvPr>
        </p:nvSpPr>
        <p:spPr/>
        <p:txBody>
          <a:bodyPr/>
          <a:lstStyle/>
          <a:p>
            <a:pPr>
              <a:defRPr/>
            </a:pPr>
            <a:r>
              <a:rPr lang="nl-BE" smtClean="0"/>
              <a:t>oktober 2016</a:t>
            </a:r>
            <a:endParaRPr lang="fr-F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6720" y="1164770"/>
            <a:ext cx="3532778" cy="2649583"/>
          </a:xfrm>
          <a:prstGeom prst="rect">
            <a:avLst/>
          </a:prstGeom>
        </p:spPr>
      </p:pic>
      <p:sp>
        <p:nvSpPr>
          <p:cNvPr id="7" name="Tijdelijke aanduiding voor voettekst 6"/>
          <p:cNvSpPr>
            <a:spLocks noGrp="1"/>
          </p:cNvSpPr>
          <p:nvPr>
            <p:ph type="ftr" sz="quarter" idx="11"/>
          </p:nvPr>
        </p:nvSpPr>
        <p:spPr/>
        <p:txBody>
          <a:bodyPr/>
          <a:lstStyle/>
          <a:p>
            <a:pPr>
              <a:defRPr/>
            </a:pPr>
            <a:r>
              <a:rPr lang="fr-FR" smtClean="0"/>
              <a:t>OCMW-infosessies</a:t>
            </a:r>
            <a:endParaRPr lang="fr-FR"/>
          </a:p>
        </p:txBody>
      </p:sp>
    </p:spTree>
    <p:extLst>
      <p:ext uri="{BB962C8B-B14F-4D97-AF65-F5344CB8AC3E}">
        <p14:creationId xmlns:p14="http://schemas.microsoft.com/office/powerpoint/2010/main" val="162832259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het document gebruiken (1)?</a:t>
            </a:r>
            <a:r>
              <a:rPr lang="nl-NL" dirty="0"/>
              <a:t/>
            </a:r>
            <a:br>
              <a:rPr lang="nl-NL" dirty="0"/>
            </a:br>
            <a:endParaRPr lang="en-US" dirty="0"/>
          </a:p>
        </p:txBody>
      </p:sp>
      <p:sp>
        <p:nvSpPr>
          <p:cNvPr id="3" name="Tijdelijke aanduiding voor inhoud 2"/>
          <p:cNvSpPr>
            <a:spLocks noGrp="1"/>
          </p:cNvSpPr>
          <p:nvPr>
            <p:ph idx="1"/>
          </p:nvPr>
        </p:nvSpPr>
        <p:spPr>
          <a:xfrm>
            <a:off x="503238" y="1079500"/>
            <a:ext cx="8170862" cy="5478423"/>
          </a:xfrm>
        </p:spPr>
        <p:txBody>
          <a:bodyPr/>
          <a:lstStyle/>
          <a:p>
            <a:pPr marL="0" indent="0">
              <a:buNone/>
            </a:pPr>
            <a:r>
              <a:rPr lang="nl-NL" dirty="0">
                <a:solidFill>
                  <a:srgbClr val="01814E"/>
                </a:solidFill>
              </a:rPr>
              <a:t>V</a:t>
            </a:r>
            <a:r>
              <a:rPr lang="nl-NL" dirty="0" smtClean="0">
                <a:solidFill>
                  <a:srgbClr val="01814E"/>
                </a:solidFill>
              </a:rPr>
              <a:t>erlaten oude adres</a:t>
            </a:r>
            <a:endParaRPr lang="en-US" dirty="0"/>
          </a:p>
          <a:p>
            <a:r>
              <a:rPr lang="nl-NL" dirty="0"/>
              <a:t>Contacteer </a:t>
            </a:r>
            <a:r>
              <a:rPr lang="nl-NL" dirty="0" smtClean="0"/>
              <a:t>leverancier </a:t>
            </a:r>
            <a:r>
              <a:rPr lang="nl-NL" dirty="0"/>
              <a:t>die </a:t>
            </a:r>
            <a:r>
              <a:rPr lang="nl-NL" dirty="0" smtClean="0"/>
              <a:t>elektriciteit </a:t>
            </a:r>
            <a:r>
              <a:rPr lang="nl-NL" dirty="0"/>
              <a:t>en/of aardgas </a:t>
            </a:r>
            <a:r>
              <a:rPr lang="nl-NL" dirty="0" smtClean="0"/>
              <a:t>levert </a:t>
            </a:r>
            <a:r>
              <a:rPr lang="nl-NL" dirty="0"/>
              <a:t>op </a:t>
            </a:r>
            <a:r>
              <a:rPr lang="nl-NL" dirty="0" smtClean="0"/>
              <a:t>je oude </a:t>
            </a:r>
            <a:r>
              <a:rPr lang="nl-NL" dirty="0"/>
              <a:t>adres </a:t>
            </a:r>
            <a:endParaRPr lang="nl-NL" dirty="0" smtClean="0"/>
          </a:p>
          <a:p>
            <a:pPr lvl="1"/>
            <a:r>
              <a:rPr lang="nl-NL" dirty="0" smtClean="0"/>
              <a:t>binnen </a:t>
            </a:r>
            <a:r>
              <a:rPr lang="nl-NL" dirty="0"/>
              <a:t>de 30 dagen na </a:t>
            </a:r>
            <a:r>
              <a:rPr lang="nl-NL" dirty="0" smtClean="0"/>
              <a:t>verhuizing</a:t>
            </a:r>
            <a:endParaRPr lang="en-US" dirty="0"/>
          </a:p>
          <a:p>
            <a:pPr lvl="0"/>
            <a:r>
              <a:rPr lang="nl-NL" dirty="0" smtClean="0"/>
              <a:t>Twee </a:t>
            </a:r>
            <a:r>
              <a:rPr lang="nl-NL" dirty="0" err="1"/>
              <a:t>energieovernamedocumenten</a:t>
            </a:r>
            <a:r>
              <a:rPr lang="nl-NL" dirty="0"/>
              <a:t> </a:t>
            </a:r>
            <a:r>
              <a:rPr lang="nl-NL" dirty="0" smtClean="0"/>
              <a:t>invullen</a:t>
            </a:r>
          </a:p>
          <a:p>
            <a:pPr lvl="1"/>
            <a:r>
              <a:rPr lang="nl-NL" dirty="0" smtClean="0"/>
              <a:t>één </a:t>
            </a:r>
            <a:r>
              <a:rPr lang="nl-NL" dirty="0"/>
              <a:t>voor </a:t>
            </a:r>
            <a:r>
              <a:rPr lang="nl-NL" dirty="0" smtClean="0"/>
              <a:t>jezelf + één </a:t>
            </a:r>
            <a:r>
              <a:rPr lang="nl-NL" dirty="0"/>
              <a:t>voor de nieuwe huurder of </a:t>
            </a:r>
            <a:r>
              <a:rPr lang="nl-NL" dirty="0" smtClean="0"/>
              <a:t>de eigenaar</a:t>
            </a:r>
            <a:endParaRPr lang="en-US" dirty="0"/>
          </a:p>
          <a:p>
            <a:r>
              <a:rPr lang="nl-NL" dirty="0"/>
              <a:t>Beide documenten </a:t>
            </a:r>
            <a:r>
              <a:rPr lang="nl-NL" dirty="0" smtClean="0"/>
              <a:t>ondertekend door jezelf </a:t>
            </a:r>
            <a:r>
              <a:rPr lang="nl-NL" dirty="0"/>
              <a:t>en de </a:t>
            </a:r>
            <a:r>
              <a:rPr lang="nl-NL" dirty="0" smtClean="0"/>
              <a:t>overnemer</a:t>
            </a:r>
          </a:p>
          <a:p>
            <a:pPr lvl="1"/>
            <a:r>
              <a:rPr lang="nl-NL" dirty="0" smtClean="0"/>
              <a:t>nieuwe </a:t>
            </a:r>
            <a:r>
              <a:rPr lang="nl-NL" dirty="0"/>
              <a:t>huurder of de </a:t>
            </a:r>
            <a:r>
              <a:rPr lang="nl-NL" dirty="0" smtClean="0"/>
              <a:t>eigenaar</a:t>
            </a:r>
          </a:p>
          <a:p>
            <a:pPr lvl="0"/>
            <a:endParaRPr lang="en-US" dirty="0"/>
          </a:p>
        </p:txBody>
      </p:sp>
      <p:sp>
        <p:nvSpPr>
          <p:cNvPr id="4" name="Tijdelijke aanduiding voor dianummer 3"/>
          <p:cNvSpPr>
            <a:spLocks noGrp="1"/>
          </p:cNvSpPr>
          <p:nvPr>
            <p:ph type="sldNum" sz="quarter" idx="10"/>
          </p:nvPr>
        </p:nvSpPr>
        <p:spPr/>
        <p:txBody>
          <a:bodyPr/>
          <a:lstStyle/>
          <a:p>
            <a:pPr>
              <a:defRPr/>
            </a:pPr>
            <a:fld id="{E1C2A3EB-AA00-4774-A8D8-7C0483F20AEA}" type="slidenum">
              <a:rPr lang="fr-FR" smtClean="0">
                <a:solidFill>
                  <a:srgbClr val="FFFFFF"/>
                </a:solidFill>
              </a:rPr>
              <a:pPr>
                <a:defRPr/>
              </a:pPr>
              <a:t>30</a:t>
            </a:fld>
            <a:endParaRPr lang="fr-FR">
              <a:solidFill>
                <a:srgbClr val="FFFFFF"/>
              </a:solidFill>
            </a:endParaRPr>
          </a:p>
        </p:txBody>
      </p:sp>
      <p:sp>
        <p:nvSpPr>
          <p:cNvPr id="6" name="Tijdelijke aanduiding voor datum 5"/>
          <p:cNvSpPr>
            <a:spLocks noGrp="1"/>
          </p:cNvSpPr>
          <p:nvPr>
            <p:ph type="dt" sz="half" idx="12"/>
          </p:nvPr>
        </p:nvSpPr>
        <p:spPr/>
        <p:txBody>
          <a:bodyPr/>
          <a:lstStyle/>
          <a:p>
            <a:pPr>
              <a:defRPr/>
            </a:pPr>
            <a:r>
              <a:rPr lang="nl-BE" smtClean="0"/>
              <a:t>oktober 2016</a:t>
            </a:r>
            <a:endParaRPr lang="fr-FR"/>
          </a:p>
        </p:txBody>
      </p:sp>
      <p:sp>
        <p:nvSpPr>
          <p:cNvPr id="7" name="Tijdelijke aanduiding voor voettekst 6"/>
          <p:cNvSpPr>
            <a:spLocks noGrp="1"/>
          </p:cNvSpPr>
          <p:nvPr>
            <p:ph type="ftr" sz="quarter" idx="11"/>
          </p:nvPr>
        </p:nvSpPr>
        <p:spPr/>
        <p:txBody>
          <a:bodyPr/>
          <a:lstStyle/>
          <a:p>
            <a:pPr>
              <a:defRPr/>
            </a:pPr>
            <a:r>
              <a:rPr lang="fr-FR" smtClean="0"/>
              <a:t>OCMW-infosessies</a:t>
            </a:r>
            <a:endParaRPr lang="fr-FR"/>
          </a:p>
        </p:txBody>
      </p:sp>
    </p:spTree>
    <p:extLst>
      <p:ext uri="{BB962C8B-B14F-4D97-AF65-F5344CB8AC3E}">
        <p14:creationId xmlns:p14="http://schemas.microsoft.com/office/powerpoint/2010/main" val="80406728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nd diagonale hoek rechthoek 8"/>
          <p:cNvSpPr/>
          <p:nvPr/>
        </p:nvSpPr>
        <p:spPr bwMode="auto">
          <a:xfrm>
            <a:off x="1254030" y="5503817"/>
            <a:ext cx="5094515" cy="635726"/>
          </a:xfrm>
          <a:prstGeom prst="round2Diag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0000" tIns="46800" rIns="90000" bIns="46800" numCol="1" rtlCol="0" anchor="t" anchorCtr="0" compatLnSpc="1">
            <a:prstTxWarp prst="textNoShape">
              <a:avLst/>
            </a:prstTxWarp>
            <a:spAutoFit/>
          </a:bodyPr>
          <a:lstStyle/>
          <a:p>
            <a:endParaRPr lang="nl-BE" smtClean="0">
              <a:solidFill>
                <a:srgbClr val="0E2B8D"/>
              </a:solidFill>
            </a:endParaRPr>
          </a:p>
        </p:txBody>
      </p:sp>
      <p:sp>
        <p:nvSpPr>
          <p:cNvPr id="2" name="Titel 1"/>
          <p:cNvSpPr>
            <a:spLocks noGrp="1"/>
          </p:cNvSpPr>
          <p:nvPr>
            <p:ph type="title"/>
          </p:nvPr>
        </p:nvSpPr>
        <p:spPr/>
        <p:txBody>
          <a:bodyPr/>
          <a:lstStyle/>
          <a:p>
            <a:r>
              <a:rPr lang="nl-NL" dirty="0"/>
              <a:t>Hoe het document </a:t>
            </a:r>
            <a:r>
              <a:rPr lang="nl-NL" dirty="0" smtClean="0"/>
              <a:t>gebruiken (2)?</a:t>
            </a:r>
            <a:endParaRPr lang="en-US" dirty="0"/>
          </a:p>
        </p:txBody>
      </p:sp>
      <p:sp>
        <p:nvSpPr>
          <p:cNvPr id="3" name="Tijdelijke aanduiding voor inhoud 2"/>
          <p:cNvSpPr>
            <a:spLocks noGrp="1"/>
          </p:cNvSpPr>
          <p:nvPr>
            <p:ph idx="1"/>
          </p:nvPr>
        </p:nvSpPr>
        <p:spPr>
          <a:xfrm>
            <a:off x="503238" y="1079500"/>
            <a:ext cx="8170862" cy="5004447"/>
          </a:xfrm>
        </p:spPr>
        <p:txBody>
          <a:bodyPr/>
          <a:lstStyle/>
          <a:p>
            <a:pPr marL="0" indent="0">
              <a:buNone/>
            </a:pPr>
            <a:r>
              <a:rPr lang="nl-NL" dirty="0">
                <a:solidFill>
                  <a:srgbClr val="01814E"/>
                </a:solidFill>
              </a:rPr>
              <a:t>I</a:t>
            </a:r>
            <a:r>
              <a:rPr lang="nl-NL" dirty="0" smtClean="0">
                <a:solidFill>
                  <a:srgbClr val="01814E"/>
                </a:solidFill>
              </a:rPr>
              <a:t>ntrekken op nieuwe adres</a:t>
            </a:r>
            <a:endParaRPr lang="en-US" dirty="0"/>
          </a:p>
          <a:p>
            <a:pPr lvl="0"/>
            <a:r>
              <a:rPr lang="nl-NL" dirty="0"/>
              <a:t>T</a:t>
            </a:r>
            <a:r>
              <a:rPr lang="nl-NL" dirty="0" smtClean="0"/>
              <a:t>wee </a:t>
            </a:r>
            <a:r>
              <a:rPr lang="nl-NL" dirty="0" err="1"/>
              <a:t>energieovernamedocumenten</a:t>
            </a:r>
            <a:r>
              <a:rPr lang="nl-NL" dirty="0"/>
              <a:t> </a:t>
            </a:r>
            <a:r>
              <a:rPr lang="nl-NL" dirty="0" smtClean="0"/>
              <a:t>invullen</a:t>
            </a:r>
          </a:p>
          <a:p>
            <a:pPr lvl="1"/>
            <a:r>
              <a:rPr lang="nl-NL" dirty="0" smtClean="0"/>
              <a:t>één </a:t>
            </a:r>
            <a:r>
              <a:rPr lang="nl-NL" dirty="0"/>
              <a:t>voor </a:t>
            </a:r>
            <a:r>
              <a:rPr lang="nl-NL" dirty="0" smtClean="0"/>
              <a:t>jezelf + één </a:t>
            </a:r>
            <a:r>
              <a:rPr lang="nl-NL" dirty="0"/>
              <a:t>voor de nieuwe huurder of de </a:t>
            </a:r>
            <a:r>
              <a:rPr lang="nl-NL" dirty="0" smtClean="0"/>
              <a:t>eigenaar</a:t>
            </a:r>
            <a:endParaRPr lang="en-US" dirty="0"/>
          </a:p>
          <a:p>
            <a:pPr lvl="0"/>
            <a:r>
              <a:rPr lang="nl-NL" dirty="0"/>
              <a:t>Beide documenten </a:t>
            </a:r>
            <a:r>
              <a:rPr lang="nl-NL" dirty="0" smtClean="0"/>
              <a:t>ondertekend door jezelf </a:t>
            </a:r>
            <a:r>
              <a:rPr lang="nl-NL" dirty="0"/>
              <a:t>en de </a:t>
            </a:r>
            <a:r>
              <a:rPr lang="nl-NL" dirty="0" smtClean="0"/>
              <a:t>overnemer</a:t>
            </a:r>
          </a:p>
          <a:p>
            <a:pPr lvl="1"/>
            <a:r>
              <a:rPr lang="nl-NL" dirty="0" smtClean="0"/>
              <a:t>nieuwe </a:t>
            </a:r>
            <a:r>
              <a:rPr lang="nl-NL" dirty="0"/>
              <a:t>huurder of de </a:t>
            </a:r>
            <a:r>
              <a:rPr lang="nl-NL" dirty="0" smtClean="0"/>
              <a:t>eigenaar</a:t>
            </a:r>
          </a:p>
          <a:p>
            <a:pPr marL="0" indent="0">
              <a:buNone/>
            </a:pPr>
            <a:r>
              <a:rPr lang="nl-NL" dirty="0">
                <a:solidFill>
                  <a:srgbClr val="01814E"/>
                </a:solidFill>
              </a:rPr>
              <a:t>G</a:t>
            </a:r>
            <a:r>
              <a:rPr lang="nl-NL" dirty="0" smtClean="0">
                <a:solidFill>
                  <a:srgbClr val="01814E"/>
                </a:solidFill>
              </a:rPr>
              <a:t>een energieleverancier?</a:t>
            </a:r>
          </a:p>
          <a:p>
            <a:pPr lvl="1"/>
            <a:r>
              <a:rPr lang="nl-NL" dirty="0" smtClean="0"/>
              <a:t>Contract sluiten </a:t>
            </a:r>
            <a:r>
              <a:rPr lang="nl-NL" dirty="0"/>
              <a:t>met </a:t>
            </a:r>
            <a:r>
              <a:rPr lang="nl-NL" dirty="0" smtClean="0"/>
              <a:t>leverancier </a:t>
            </a:r>
            <a:r>
              <a:rPr lang="nl-NL" dirty="0"/>
              <a:t>van </a:t>
            </a:r>
            <a:r>
              <a:rPr lang="nl-NL" dirty="0" smtClean="0"/>
              <a:t>je keuze </a:t>
            </a:r>
          </a:p>
          <a:p>
            <a:pPr marL="0" indent="0">
              <a:buNone/>
            </a:pPr>
            <a:r>
              <a:rPr lang="nl-NL" dirty="0" smtClean="0">
                <a:solidFill>
                  <a:schemeClr val="tx1"/>
                </a:solidFill>
              </a:rPr>
              <a:t>         www.vreg.be/doe-de-v-test</a:t>
            </a:r>
            <a:endParaRPr lang="en-US" dirty="0">
              <a:solidFill>
                <a:schemeClr val="tx1"/>
              </a:solidFill>
            </a:endParaRPr>
          </a:p>
        </p:txBody>
      </p:sp>
      <p:sp>
        <p:nvSpPr>
          <p:cNvPr id="4" name="Tijdelijke aanduiding voor dianummer 3"/>
          <p:cNvSpPr>
            <a:spLocks noGrp="1"/>
          </p:cNvSpPr>
          <p:nvPr>
            <p:ph type="sldNum" sz="quarter" idx="10"/>
          </p:nvPr>
        </p:nvSpPr>
        <p:spPr/>
        <p:txBody>
          <a:bodyPr/>
          <a:lstStyle/>
          <a:p>
            <a:pPr>
              <a:defRPr/>
            </a:pPr>
            <a:fld id="{E1C2A3EB-AA00-4774-A8D8-7C0483F20AEA}" type="slidenum">
              <a:rPr lang="fr-FR" smtClean="0">
                <a:solidFill>
                  <a:srgbClr val="FFFFFF"/>
                </a:solidFill>
              </a:rPr>
              <a:pPr>
                <a:defRPr/>
              </a:pPr>
              <a:t>31</a:t>
            </a:fld>
            <a:endParaRPr lang="fr-FR">
              <a:solidFill>
                <a:srgbClr val="FFFFFF"/>
              </a:solidFill>
            </a:endParaRPr>
          </a:p>
        </p:txBody>
      </p:sp>
      <p:sp>
        <p:nvSpPr>
          <p:cNvPr id="6" name="Tijdelijke aanduiding voor datum 5"/>
          <p:cNvSpPr>
            <a:spLocks noGrp="1"/>
          </p:cNvSpPr>
          <p:nvPr>
            <p:ph type="dt" sz="half" idx="12"/>
          </p:nvPr>
        </p:nvSpPr>
        <p:spPr/>
        <p:txBody>
          <a:bodyPr/>
          <a:lstStyle/>
          <a:p>
            <a:pPr>
              <a:defRPr/>
            </a:pPr>
            <a:r>
              <a:rPr lang="nl-BE" smtClean="0"/>
              <a:t>oktober 2016</a:t>
            </a:r>
            <a:endParaRPr lang="fr-FR"/>
          </a:p>
        </p:txBody>
      </p:sp>
      <p:sp>
        <p:nvSpPr>
          <p:cNvPr id="10" name="Tijdelijke aanduiding voor voettekst 9"/>
          <p:cNvSpPr>
            <a:spLocks noGrp="1"/>
          </p:cNvSpPr>
          <p:nvPr>
            <p:ph type="ftr" sz="quarter" idx="11"/>
          </p:nvPr>
        </p:nvSpPr>
        <p:spPr/>
        <p:txBody>
          <a:bodyPr/>
          <a:lstStyle/>
          <a:p>
            <a:pPr>
              <a:defRPr/>
            </a:pPr>
            <a:r>
              <a:rPr lang="fr-FR" smtClean="0"/>
              <a:t>OCMW-infosessies</a:t>
            </a:r>
            <a:endParaRPr lang="fr-FR"/>
          </a:p>
        </p:txBody>
      </p:sp>
    </p:spTree>
    <p:extLst>
      <p:ext uri="{BB962C8B-B14F-4D97-AF65-F5344CB8AC3E}">
        <p14:creationId xmlns:p14="http://schemas.microsoft.com/office/powerpoint/2010/main" val="261459043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Wat doet Eandis?</a:t>
            </a:r>
            <a:endParaRPr lang="en-US" dirty="0"/>
          </a:p>
        </p:txBody>
      </p:sp>
      <p:sp>
        <p:nvSpPr>
          <p:cNvPr id="3" name="Tijdelijke aanduiding voor inhoud 2"/>
          <p:cNvSpPr>
            <a:spLocks noGrp="1"/>
          </p:cNvSpPr>
          <p:nvPr>
            <p:ph idx="1"/>
          </p:nvPr>
        </p:nvSpPr>
        <p:spPr>
          <a:xfrm>
            <a:off x="503238" y="1079500"/>
            <a:ext cx="8170862" cy="2332946"/>
          </a:xfrm>
        </p:spPr>
        <p:txBody>
          <a:bodyPr/>
          <a:lstStyle/>
          <a:p>
            <a:r>
              <a:rPr lang="nl-NL" dirty="0" smtClean="0"/>
              <a:t>Handige ‘verhuispakketjes’</a:t>
            </a:r>
          </a:p>
          <a:p>
            <a:pPr lvl="1"/>
            <a:r>
              <a:rPr lang="nl-NL" dirty="0" smtClean="0"/>
              <a:t>Nodige verhuisdocumenten + info over de te zetten stappen</a:t>
            </a:r>
            <a:endParaRPr lang="en-US" dirty="0" smtClean="0"/>
          </a:p>
          <a:p>
            <a:pPr lvl="1"/>
            <a:r>
              <a:rPr lang="nl-BE" dirty="0" smtClean="0"/>
              <a:t>Bijbestellen?</a:t>
            </a:r>
          </a:p>
          <a:p>
            <a:pPr lvl="2"/>
            <a:r>
              <a:rPr lang="nl-BE" dirty="0" smtClean="0"/>
              <a:t>Via secretariaatsodv@eandis.be</a:t>
            </a:r>
            <a:endParaRPr lang="en-US" dirty="0"/>
          </a:p>
        </p:txBody>
      </p:sp>
      <p:sp>
        <p:nvSpPr>
          <p:cNvPr id="4" name="Tijdelijke aanduiding voor dianummer 3"/>
          <p:cNvSpPr>
            <a:spLocks noGrp="1"/>
          </p:cNvSpPr>
          <p:nvPr>
            <p:ph type="sldNum" sz="quarter" idx="10"/>
          </p:nvPr>
        </p:nvSpPr>
        <p:spPr/>
        <p:txBody>
          <a:bodyPr/>
          <a:lstStyle/>
          <a:p>
            <a:fld id="{E1C2A3EB-AA00-4774-A8D8-7C0483F20AEA}" type="slidenum">
              <a:rPr lang="fr-FR" smtClean="0">
                <a:solidFill>
                  <a:srgbClr val="FFFFFF"/>
                </a:solidFill>
              </a:rPr>
              <a:pPr/>
              <a:t>32</a:t>
            </a:fld>
            <a:endParaRPr lang="fr-FR">
              <a:solidFill>
                <a:srgbClr val="FFFFFF"/>
              </a:solidFill>
            </a:endParaRPr>
          </a:p>
        </p:txBody>
      </p:sp>
      <p:sp>
        <p:nvSpPr>
          <p:cNvPr id="6" name="Tijdelijke aanduiding voor datum 5"/>
          <p:cNvSpPr>
            <a:spLocks noGrp="1"/>
          </p:cNvSpPr>
          <p:nvPr>
            <p:ph type="dt" sz="half" idx="12"/>
          </p:nvPr>
        </p:nvSpPr>
        <p:spPr/>
        <p:txBody>
          <a:bodyPr/>
          <a:lstStyle/>
          <a:p>
            <a:r>
              <a:rPr lang="nl-BE" smtClean="0"/>
              <a:t>oktober 2016</a:t>
            </a:r>
            <a:endParaRPr lang="fr-FR"/>
          </a:p>
        </p:txBody>
      </p:sp>
      <p:pic>
        <p:nvPicPr>
          <p:cNvPr id="13" name="Afbeelding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0969" y="3394161"/>
            <a:ext cx="4046583" cy="3034937"/>
          </a:xfrm>
          <a:prstGeom prst="rect">
            <a:avLst/>
          </a:prstGeom>
        </p:spPr>
      </p:pic>
      <p:sp>
        <p:nvSpPr>
          <p:cNvPr id="14" name="Tijdelijke aanduiding voor voettekst 13"/>
          <p:cNvSpPr>
            <a:spLocks noGrp="1"/>
          </p:cNvSpPr>
          <p:nvPr>
            <p:ph type="ftr" sz="quarter" idx="11"/>
          </p:nvPr>
        </p:nvSpPr>
        <p:spPr/>
        <p:txBody>
          <a:bodyPr/>
          <a:lstStyle/>
          <a:p>
            <a:pPr>
              <a:defRPr/>
            </a:pPr>
            <a:r>
              <a:rPr lang="fr-FR" smtClean="0"/>
              <a:t>OCMW-infosessies</a:t>
            </a:r>
            <a:endParaRPr lang="fr-FR"/>
          </a:p>
        </p:txBody>
      </p:sp>
    </p:spTree>
    <p:extLst>
      <p:ext uri="{BB962C8B-B14F-4D97-AF65-F5344CB8AC3E}">
        <p14:creationId xmlns:p14="http://schemas.microsoft.com/office/powerpoint/2010/main" val="169191175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Budgetmeter vooraan: aanpassingen (1) </a:t>
            </a:r>
            <a:endParaRPr lang="nl-BE" dirty="0"/>
          </a:p>
        </p:txBody>
      </p:sp>
      <p:sp>
        <p:nvSpPr>
          <p:cNvPr id="10" name="Tijdelijke aanduiding voor inhoud 9"/>
          <p:cNvSpPr>
            <a:spLocks noGrp="1"/>
          </p:cNvSpPr>
          <p:nvPr>
            <p:ph idx="1"/>
          </p:nvPr>
        </p:nvSpPr>
        <p:spPr>
          <a:xfrm>
            <a:off x="503238" y="1079500"/>
            <a:ext cx="8170862" cy="3293209"/>
          </a:xfrm>
        </p:spPr>
        <p:txBody>
          <a:bodyPr/>
          <a:lstStyle/>
          <a:p>
            <a:r>
              <a:rPr lang="nl-BE" dirty="0" smtClean="0"/>
              <a:t>Verfijnde communicatie</a:t>
            </a:r>
          </a:p>
          <a:p>
            <a:pPr lvl="1"/>
            <a:r>
              <a:rPr lang="nl-BE" dirty="0" smtClean="0"/>
              <a:t>Gebruik </a:t>
            </a:r>
            <a:r>
              <a:rPr lang="nl-BE" dirty="0" smtClean="0">
                <a:solidFill>
                  <a:srgbClr val="01814E"/>
                </a:solidFill>
              </a:rPr>
              <a:t>mailadressen / sms</a:t>
            </a:r>
            <a:r>
              <a:rPr lang="nl-BE" dirty="0" smtClean="0"/>
              <a:t>, naast bestaande correspondentie</a:t>
            </a:r>
          </a:p>
          <a:p>
            <a:pPr lvl="1"/>
            <a:r>
              <a:rPr lang="nl-BE" dirty="0" smtClean="0"/>
              <a:t>Bellen vanop </a:t>
            </a:r>
            <a:r>
              <a:rPr lang="nl-BE" dirty="0" smtClean="0">
                <a:solidFill>
                  <a:srgbClr val="01814E"/>
                </a:solidFill>
              </a:rPr>
              <a:t>gekend nummer </a:t>
            </a:r>
            <a:r>
              <a:rPr lang="nl-BE" dirty="0" smtClean="0"/>
              <a:t>(078 35 35 34)</a:t>
            </a:r>
          </a:p>
          <a:p>
            <a:pPr lvl="1"/>
            <a:r>
              <a:rPr lang="nl-BE" dirty="0" smtClean="0">
                <a:solidFill>
                  <a:srgbClr val="01814E"/>
                </a:solidFill>
              </a:rPr>
              <a:t>+ Engelstalig kader </a:t>
            </a:r>
            <a:r>
              <a:rPr lang="nl-BE" dirty="0" smtClean="0"/>
              <a:t>op dropbrief</a:t>
            </a:r>
          </a:p>
          <a:p>
            <a:pPr lvl="1"/>
            <a:endParaRPr lang="nl-BE" dirty="0"/>
          </a:p>
          <a:p>
            <a:pPr marL="482600" lvl="1" indent="0">
              <a:buNone/>
            </a:pPr>
            <a:endParaRPr lang="nl-BE" dirty="0" smtClean="0"/>
          </a:p>
        </p:txBody>
      </p:sp>
      <p:sp>
        <p:nvSpPr>
          <p:cNvPr id="4" name="Slide Number Placeholder 3"/>
          <p:cNvSpPr>
            <a:spLocks noGrp="1"/>
          </p:cNvSpPr>
          <p:nvPr>
            <p:ph type="sldNum" sz="quarter" idx="10"/>
          </p:nvPr>
        </p:nvSpPr>
        <p:spPr/>
        <p:txBody>
          <a:bodyPr/>
          <a:lstStyle/>
          <a:p>
            <a:fld id="{E1C2A3EB-AA00-4774-A8D8-7C0483F20AEA}" type="slidenum">
              <a:rPr lang="fr-FR" smtClean="0"/>
              <a:pPr/>
              <a:t>4</a:t>
            </a:fld>
            <a:endParaRPr lang="fr-FR"/>
          </a:p>
        </p:txBody>
      </p:sp>
      <p:sp>
        <p:nvSpPr>
          <p:cNvPr id="17" name="Tijdelijke aanduiding voor datum 16"/>
          <p:cNvSpPr>
            <a:spLocks noGrp="1"/>
          </p:cNvSpPr>
          <p:nvPr>
            <p:ph type="dt" sz="half" idx="12"/>
          </p:nvPr>
        </p:nvSpPr>
        <p:spPr/>
        <p:txBody>
          <a:bodyPr/>
          <a:lstStyle/>
          <a:p>
            <a:pPr>
              <a:defRPr/>
            </a:pPr>
            <a:r>
              <a:rPr lang="nl-BE" smtClean="0"/>
              <a:t>oktober 2016</a:t>
            </a:r>
            <a:endParaRPr lang="fr-F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634" y="3695705"/>
            <a:ext cx="7077714" cy="180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jdelijke aanduiding voor voettekst 2"/>
          <p:cNvSpPr>
            <a:spLocks noGrp="1"/>
          </p:cNvSpPr>
          <p:nvPr>
            <p:ph type="ftr" sz="quarter" idx="11"/>
          </p:nvPr>
        </p:nvSpPr>
        <p:spPr/>
        <p:txBody>
          <a:bodyPr/>
          <a:lstStyle/>
          <a:p>
            <a:pPr>
              <a:defRPr/>
            </a:pPr>
            <a:r>
              <a:rPr lang="fr-FR" smtClean="0"/>
              <a:t>OCMW-infosessies</a:t>
            </a:r>
            <a:endParaRPr lang="fr-FR"/>
          </a:p>
        </p:txBody>
      </p:sp>
    </p:spTree>
    <p:extLst>
      <p:ext uri="{BB962C8B-B14F-4D97-AF65-F5344CB8AC3E}">
        <p14:creationId xmlns:p14="http://schemas.microsoft.com/office/powerpoint/2010/main" val="320682245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Budgetmeter vooraan: aanpassingen (2) </a:t>
            </a:r>
            <a:endParaRPr lang="nl-BE" dirty="0"/>
          </a:p>
        </p:txBody>
      </p:sp>
      <p:sp>
        <p:nvSpPr>
          <p:cNvPr id="10" name="Tijdelijke aanduiding voor inhoud 9"/>
          <p:cNvSpPr>
            <a:spLocks noGrp="1"/>
          </p:cNvSpPr>
          <p:nvPr>
            <p:ph idx="1"/>
          </p:nvPr>
        </p:nvSpPr>
        <p:spPr>
          <a:xfrm>
            <a:off x="503238" y="1079500"/>
            <a:ext cx="8170862" cy="3194721"/>
          </a:xfrm>
        </p:spPr>
        <p:txBody>
          <a:bodyPr/>
          <a:lstStyle/>
          <a:p>
            <a:r>
              <a:rPr lang="nl-BE" dirty="0" smtClean="0"/>
              <a:t>Update </a:t>
            </a:r>
            <a:r>
              <a:rPr lang="nl-BE" dirty="0">
                <a:solidFill>
                  <a:srgbClr val="01814E"/>
                </a:solidFill>
              </a:rPr>
              <a:t>budgetmeterbrochure</a:t>
            </a:r>
          </a:p>
          <a:p>
            <a:r>
              <a:rPr lang="nl-BE" dirty="0">
                <a:solidFill>
                  <a:srgbClr val="01814E"/>
                </a:solidFill>
              </a:rPr>
              <a:t>Flyer budgetmeter </a:t>
            </a:r>
            <a:r>
              <a:rPr lang="nl-BE" dirty="0"/>
              <a:t>bij de </a:t>
            </a:r>
            <a:r>
              <a:rPr lang="nl-BE" dirty="0" smtClean="0"/>
              <a:t/>
            </a:r>
            <a:br>
              <a:rPr lang="nl-BE" dirty="0" smtClean="0"/>
            </a:br>
            <a:r>
              <a:rPr lang="nl-BE" dirty="0" smtClean="0"/>
              <a:t>herinnering</a:t>
            </a:r>
          </a:p>
          <a:p>
            <a:endParaRPr lang="nl-BE" dirty="0"/>
          </a:p>
          <a:p>
            <a:endParaRPr lang="nl-BE" dirty="0" smtClean="0"/>
          </a:p>
          <a:p>
            <a:endParaRPr lang="nl-BE" dirty="0"/>
          </a:p>
        </p:txBody>
      </p:sp>
      <p:sp>
        <p:nvSpPr>
          <p:cNvPr id="4" name="Slide Number Placeholder 3"/>
          <p:cNvSpPr>
            <a:spLocks noGrp="1"/>
          </p:cNvSpPr>
          <p:nvPr>
            <p:ph type="sldNum" sz="quarter" idx="10"/>
          </p:nvPr>
        </p:nvSpPr>
        <p:spPr/>
        <p:txBody>
          <a:bodyPr/>
          <a:lstStyle/>
          <a:p>
            <a:fld id="{E1C2A3EB-AA00-4774-A8D8-7C0483F20AEA}" type="slidenum">
              <a:rPr lang="fr-FR" smtClean="0"/>
              <a:pPr/>
              <a:t>5</a:t>
            </a:fld>
            <a:endParaRPr lang="fr-FR"/>
          </a:p>
        </p:txBody>
      </p:sp>
      <p:sp>
        <p:nvSpPr>
          <p:cNvPr id="17" name="Tijdelijke aanduiding voor datum 16"/>
          <p:cNvSpPr>
            <a:spLocks noGrp="1"/>
          </p:cNvSpPr>
          <p:nvPr>
            <p:ph type="dt" sz="half" idx="12"/>
          </p:nvPr>
        </p:nvSpPr>
        <p:spPr/>
        <p:txBody>
          <a:bodyPr/>
          <a:lstStyle/>
          <a:p>
            <a:pPr>
              <a:defRPr/>
            </a:pPr>
            <a:r>
              <a:rPr lang="nl-BE" smtClean="0"/>
              <a:t>oktober 2016</a:t>
            </a:r>
            <a:endParaRPr lang="fr-FR"/>
          </a:p>
        </p:txBody>
      </p:sp>
      <p:sp>
        <p:nvSpPr>
          <p:cNvPr id="6" name="Tijdelijke aanduiding voor voettekst 5"/>
          <p:cNvSpPr>
            <a:spLocks noGrp="1"/>
          </p:cNvSpPr>
          <p:nvPr>
            <p:ph type="ftr" sz="quarter" idx="11"/>
          </p:nvPr>
        </p:nvSpPr>
        <p:spPr/>
        <p:txBody>
          <a:bodyPr/>
          <a:lstStyle/>
          <a:p>
            <a:pPr>
              <a:defRPr/>
            </a:pPr>
            <a:r>
              <a:rPr lang="fr-FR" smtClean="0"/>
              <a:t>OCMW-infosessies</a:t>
            </a:r>
            <a:endParaRPr lang="fr-F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05489">
            <a:off x="5468125" y="1844239"/>
            <a:ext cx="2968143" cy="42402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7385414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7" name="Tijdelijke aanduiding voor inhoud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4" name="Tijdelijke aanduiding voor dianummer 3"/>
          <p:cNvSpPr>
            <a:spLocks noGrp="1"/>
          </p:cNvSpPr>
          <p:nvPr>
            <p:ph type="sldNum" sz="quarter" idx="10"/>
          </p:nvPr>
        </p:nvSpPr>
        <p:spPr/>
        <p:txBody>
          <a:bodyPr/>
          <a:lstStyle/>
          <a:p>
            <a:pPr>
              <a:defRPr/>
            </a:pPr>
            <a:fld id="{E1C2A3EB-AA00-4774-A8D8-7C0483F20AEA}" type="slidenum">
              <a:rPr lang="fr-FR" smtClean="0"/>
              <a:pPr>
                <a:defRPr/>
              </a:pPr>
              <a:t>6</a:t>
            </a:fld>
            <a:endParaRPr lang="fr-FR"/>
          </a:p>
        </p:txBody>
      </p:sp>
      <p:sp>
        <p:nvSpPr>
          <p:cNvPr id="6" name="Tijdelijke aanduiding voor datum 5"/>
          <p:cNvSpPr>
            <a:spLocks noGrp="1"/>
          </p:cNvSpPr>
          <p:nvPr>
            <p:ph type="dt" sz="half" idx="12"/>
          </p:nvPr>
        </p:nvSpPr>
        <p:spPr/>
        <p:txBody>
          <a:bodyPr/>
          <a:lstStyle/>
          <a:p>
            <a:pPr>
              <a:defRPr/>
            </a:pPr>
            <a:r>
              <a:rPr lang="nl-BE" smtClean="0"/>
              <a:t>oktober 2016</a:t>
            </a:r>
            <a:endParaRPr lang="fr-FR"/>
          </a:p>
        </p:txBody>
      </p:sp>
      <p:sp>
        <p:nvSpPr>
          <p:cNvPr id="9" name="Rond diagonale hoek rechthoek 8"/>
          <p:cNvSpPr/>
          <p:nvPr/>
        </p:nvSpPr>
        <p:spPr bwMode="auto">
          <a:xfrm>
            <a:off x="5124995" y="370240"/>
            <a:ext cx="3887858" cy="1194229"/>
          </a:xfrm>
          <a:prstGeom prst="round2DiagRect">
            <a:avLst/>
          </a:prstGeom>
          <a:solidFill>
            <a:srgbClr val="FFFFFF">
              <a:alpha val="50196"/>
            </a:srgbClr>
          </a:solidFill>
          <a:ln>
            <a:solidFill>
              <a:srgbClr val="777777"/>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0000" tIns="46800" rIns="90000" bIns="46800" numCol="1" rtlCol="0" anchor="t" anchorCtr="0" compatLnSpc="1">
            <a:prstTxWarp prst="textNoShape">
              <a:avLst/>
            </a:prstTxWarp>
            <a:spAutoFit/>
          </a:bodyPr>
          <a:lstStyle/>
          <a:p>
            <a:r>
              <a:rPr lang="nl-BE" sz="3200" dirty="0" smtClean="0">
                <a:solidFill>
                  <a:schemeClr val="tx1">
                    <a:lumMod val="50000"/>
                  </a:schemeClr>
                </a:solidFill>
              </a:rPr>
              <a:t>Overzicht </a:t>
            </a:r>
            <a:r>
              <a:rPr lang="nl-BE" sz="3200" dirty="0" err="1" smtClean="0">
                <a:solidFill>
                  <a:schemeClr val="tx1">
                    <a:lumMod val="50000"/>
                  </a:schemeClr>
                </a:solidFill>
              </a:rPr>
              <a:t>oplaadpunten</a:t>
            </a:r>
            <a:endParaRPr lang="nl-BE" sz="3200" dirty="0">
              <a:solidFill>
                <a:schemeClr val="tx1">
                  <a:lumMod val="50000"/>
                </a:schemeClr>
              </a:solidFill>
            </a:endParaRPr>
          </a:p>
        </p:txBody>
      </p:sp>
      <p:sp>
        <p:nvSpPr>
          <p:cNvPr id="3" name="Tijdelijke aanduiding voor voettekst 2"/>
          <p:cNvSpPr>
            <a:spLocks noGrp="1"/>
          </p:cNvSpPr>
          <p:nvPr>
            <p:ph type="ftr" sz="quarter" idx="11"/>
          </p:nvPr>
        </p:nvSpPr>
        <p:spPr/>
        <p:txBody>
          <a:bodyPr/>
          <a:lstStyle/>
          <a:p>
            <a:pPr>
              <a:defRPr/>
            </a:pPr>
            <a:r>
              <a:rPr lang="fr-FR" smtClean="0"/>
              <a:t>OCMW-infosessies</a:t>
            </a:r>
            <a:endParaRPr lang="fr-FR"/>
          </a:p>
        </p:txBody>
      </p:sp>
    </p:spTree>
    <p:extLst>
      <p:ext uri="{BB962C8B-B14F-4D97-AF65-F5344CB8AC3E}">
        <p14:creationId xmlns:p14="http://schemas.microsoft.com/office/powerpoint/2010/main" val="85432505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1000" y="173809"/>
            <a:ext cx="8350219" cy="5904774"/>
          </a:xfrm>
        </p:spPr>
      </p:pic>
      <p:sp>
        <p:nvSpPr>
          <p:cNvPr id="4" name="Tijdelijke aanduiding voor dianummer 3"/>
          <p:cNvSpPr>
            <a:spLocks noGrp="1"/>
          </p:cNvSpPr>
          <p:nvPr>
            <p:ph type="sldNum" sz="quarter" idx="10"/>
          </p:nvPr>
        </p:nvSpPr>
        <p:spPr/>
        <p:txBody>
          <a:bodyPr/>
          <a:lstStyle/>
          <a:p>
            <a:pPr>
              <a:defRPr/>
            </a:pPr>
            <a:fld id="{E1C2A3EB-AA00-4774-A8D8-7C0483F20AEA}" type="slidenum">
              <a:rPr lang="fr-FR" smtClean="0"/>
              <a:pPr>
                <a:defRPr/>
              </a:pPr>
              <a:t>7</a:t>
            </a:fld>
            <a:endParaRPr lang="fr-FR"/>
          </a:p>
        </p:txBody>
      </p:sp>
      <p:sp>
        <p:nvSpPr>
          <p:cNvPr id="6" name="Tijdelijke aanduiding voor datum 5"/>
          <p:cNvSpPr>
            <a:spLocks noGrp="1"/>
          </p:cNvSpPr>
          <p:nvPr>
            <p:ph type="dt" sz="half" idx="12"/>
          </p:nvPr>
        </p:nvSpPr>
        <p:spPr/>
        <p:txBody>
          <a:bodyPr/>
          <a:lstStyle/>
          <a:p>
            <a:pPr>
              <a:defRPr/>
            </a:pPr>
            <a:r>
              <a:rPr lang="nl-BE" smtClean="0"/>
              <a:t>oktober 2016</a:t>
            </a:r>
            <a:endParaRPr lang="fr-FR"/>
          </a:p>
        </p:txBody>
      </p:sp>
      <p:sp>
        <p:nvSpPr>
          <p:cNvPr id="2" name="Tijdelijke aanduiding voor voettekst 1"/>
          <p:cNvSpPr>
            <a:spLocks noGrp="1"/>
          </p:cNvSpPr>
          <p:nvPr>
            <p:ph type="ftr" sz="quarter" idx="11"/>
          </p:nvPr>
        </p:nvSpPr>
        <p:spPr/>
        <p:txBody>
          <a:bodyPr/>
          <a:lstStyle/>
          <a:p>
            <a:pPr>
              <a:defRPr/>
            </a:pPr>
            <a:r>
              <a:rPr lang="fr-FR" smtClean="0"/>
              <a:t>OCMW-infosessies</a:t>
            </a:r>
            <a:endParaRPr lang="fr-FR"/>
          </a:p>
        </p:txBody>
      </p:sp>
    </p:spTree>
    <p:extLst>
      <p:ext uri="{BB962C8B-B14F-4D97-AF65-F5344CB8AC3E}">
        <p14:creationId xmlns:p14="http://schemas.microsoft.com/office/powerpoint/2010/main" val="83988572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0"/>
          </p:nvPr>
        </p:nvSpPr>
        <p:spPr/>
        <p:txBody>
          <a:bodyPr/>
          <a:lstStyle/>
          <a:p>
            <a:pPr>
              <a:defRPr/>
            </a:pPr>
            <a:fld id="{E1C2A3EB-AA00-4774-A8D8-7C0483F20AEA}" type="slidenum">
              <a:rPr lang="fr-FR" smtClean="0"/>
              <a:pPr>
                <a:defRPr/>
              </a:pPr>
              <a:t>8</a:t>
            </a:fld>
            <a:endParaRPr lang="fr-FR"/>
          </a:p>
        </p:txBody>
      </p:sp>
      <p:sp>
        <p:nvSpPr>
          <p:cNvPr id="6" name="Tijdelijke aanduiding voor datum 5"/>
          <p:cNvSpPr>
            <a:spLocks noGrp="1"/>
          </p:cNvSpPr>
          <p:nvPr>
            <p:ph type="dt" sz="half" idx="12"/>
          </p:nvPr>
        </p:nvSpPr>
        <p:spPr/>
        <p:txBody>
          <a:bodyPr/>
          <a:lstStyle/>
          <a:p>
            <a:pPr>
              <a:defRPr/>
            </a:pPr>
            <a:r>
              <a:rPr lang="nl-BE" smtClean="0"/>
              <a:t>oktober 2016</a:t>
            </a:r>
            <a:endParaRPr lang="fr-FR"/>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73" y="178542"/>
            <a:ext cx="8603671" cy="6084000"/>
          </a:xfrm>
          <a:prstGeom prst="rect">
            <a:avLst/>
          </a:prstGeom>
        </p:spPr>
      </p:pic>
      <p:sp>
        <p:nvSpPr>
          <p:cNvPr id="2" name="Tijdelijke aanduiding voor voettekst 1"/>
          <p:cNvSpPr>
            <a:spLocks noGrp="1"/>
          </p:cNvSpPr>
          <p:nvPr>
            <p:ph type="ftr" sz="quarter" idx="11"/>
          </p:nvPr>
        </p:nvSpPr>
        <p:spPr/>
        <p:txBody>
          <a:bodyPr/>
          <a:lstStyle/>
          <a:p>
            <a:pPr>
              <a:defRPr/>
            </a:pPr>
            <a:r>
              <a:rPr lang="fr-FR" smtClean="0"/>
              <a:t>OCMW-infosessies</a:t>
            </a:r>
            <a:endParaRPr lang="fr-FR"/>
          </a:p>
        </p:txBody>
      </p:sp>
    </p:spTree>
    <p:extLst>
      <p:ext uri="{BB962C8B-B14F-4D97-AF65-F5344CB8AC3E}">
        <p14:creationId xmlns:p14="http://schemas.microsoft.com/office/powerpoint/2010/main" val="375751471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Uitbreiding netwerk </a:t>
            </a:r>
            <a:r>
              <a:rPr lang="nl-BE" dirty="0" err="1" smtClean="0"/>
              <a:t>oplaadpunten</a:t>
            </a:r>
            <a:r>
              <a:rPr lang="nl-BE" dirty="0" smtClean="0"/>
              <a:t> (1)</a:t>
            </a:r>
            <a:endParaRPr lang="en-US" dirty="0"/>
          </a:p>
        </p:txBody>
      </p:sp>
      <p:sp>
        <p:nvSpPr>
          <p:cNvPr id="3" name="Tijdelijke aanduiding voor inhoud 2"/>
          <p:cNvSpPr>
            <a:spLocks noGrp="1"/>
          </p:cNvSpPr>
          <p:nvPr>
            <p:ph idx="1"/>
          </p:nvPr>
        </p:nvSpPr>
        <p:spPr>
          <a:xfrm>
            <a:off x="503238" y="1079500"/>
            <a:ext cx="8170862" cy="2923877"/>
          </a:xfrm>
          <a:ln>
            <a:noFill/>
          </a:ln>
        </p:spPr>
        <p:txBody>
          <a:bodyPr/>
          <a:lstStyle/>
          <a:p>
            <a:r>
              <a:rPr lang="nl-BE" dirty="0" smtClean="0"/>
              <a:t>Sinds november 2015</a:t>
            </a:r>
          </a:p>
          <a:p>
            <a:pPr lvl="1"/>
            <a:r>
              <a:rPr lang="nl-BE" dirty="0" smtClean="0"/>
              <a:t>Uitbreiding # 24/7-oplaadpunten: </a:t>
            </a:r>
          </a:p>
          <a:p>
            <a:pPr marL="482600" lvl="1" indent="0">
              <a:buNone/>
            </a:pPr>
            <a:r>
              <a:rPr lang="nl-BE" dirty="0" smtClean="0">
                <a:solidFill>
                  <a:schemeClr val="bg1"/>
                </a:solidFill>
              </a:rPr>
              <a:t>12 -&gt; </a:t>
            </a:r>
            <a:r>
              <a:rPr lang="nl-BE" dirty="0" smtClean="0">
                <a:solidFill>
                  <a:schemeClr val="accent1"/>
                </a:solidFill>
              </a:rPr>
              <a:t>34</a:t>
            </a:r>
          </a:p>
          <a:p>
            <a:pPr lvl="1"/>
            <a:r>
              <a:rPr lang="nl-BE" dirty="0" smtClean="0">
                <a:solidFill>
                  <a:schemeClr val="accent1"/>
                </a:solidFill>
              </a:rPr>
              <a:t>51</a:t>
            </a:r>
            <a:r>
              <a:rPr lang="nl-BE" dirty="0" smtClean="0"/>
              <a:t> bestaande </a:t>
            </a:r>
            <a:r>
              <a:rPr lang="nl-BE" dirty="0" err="1" smtClean="0"/>
              <a:t>oplaadpunten</a:t>
            </a:r>
            <a:r>
              <a:rPr lang="nl-BE" dirty="0" smtClean="0"/>
              <a:t>:</a:t>
            </a:r>
          </a:p>
          <a:p>
            <a:pPr marL="482600" lvl="1" indent="0">
              <a:buNone/>
            </a:pPr>
            <a:r>
              <a:rPr lang="nl-BE" dirty="0" smtClean="0"/>
              <a:t>verruimde openingsuren </a:t>
            </a:r>
          </a:p>
          <a:p>
            <a:pPr lvl="1"/>
            <a:r>
              <a:rPr lang="nl-BE" dirty="0" smtClean="0">
                <a:solidFill>
                  <a:srgbClr val="01814E"/>
                </a:solidFill>
              </a:rPr>
              <a:t>1</a:t>
            </a:r>
            <a:r>
              <a:rPr lang="nl-BE" dirty="0" smtClean="0">
                <a:solidFill>
                  <a:schemeClr val="accent1"/>
                </a:solidFill>
              </a:rPr>
              <a:t>5</a:t>
            </a:r>
            <a:r>
              <a:rPr lang="nl-BE" dirty="0" smtClean="0"/>
              <a:t> nieuwe </a:t>
            </a:r>
            <a:r>
              <a:rPr lang="nl-BE" dirty="0" err="1" smtClean="0"/>
              <a:t>oplaadpunten</a:t>
            </a:r>
            <a:endParaRPr lang="nl-BE" dirty="0" smtClean="0"/>
          </a:p>
        </p:txBody>
      </p:sp>
      <p:sp>
        <p:nvSpPr>
          <p:cNvPr id="4" name="Tijdelijke aanduiding voor dianummer 3"/>
          <p:cNvSpPr>
            <a:spLocks noGrp="1"/>
          </p:cNvSpPr>
          <p:nvPr>
            <p:ph type="sldNum" sz="quarter" idx="10"/>
          </p:nvPr>
        </p:nvSpPr>
        <p:spPr/>
        <p:txBody>
          <a:bodyPr/>
          <a:lstStyle/>
          <a:p>
            <a:pPr>
              <a:defRPr/>
            </a:pPr>
            <a:fld id="{E1C2A3EB-AA00-4774-A8D8-7C0483F20AEA}" type="slidenum">
              <a:rPr lang="fr-FR" smtClean="0"/>
              <a:pPr>
                <a:defRPr/>
              </a:pPr>
              <a:t>9</a:t>
            </a:fld>
            <a:endParaRPr lang="fr-FR"/>
          </a:p>
        </p:txBody>
      </p:sp>
      <p:sp>
        <p:nvSpPr>
          <p:cNvPr id="6" name="Tijdelijke aanduiding voor datum 5"/>
          <p:cNvSpPr>
            <a:spLocks noGrp="1"/>
          </p:cNvSpPr>
          <p:nvPr>
            <p:ph type="dt" sz="half" idx="12"/>
          </p:nvPr>
        </p:nvSpPr>
        <p:spPr/>
        <p:txBody>
          <a:bodyPr/>
          <a:lstStyle/>
          <a:p>
            <a:pPr>
              <a:defRPr/>
            </a:pPr>
            <a:r>
              <a:rPr lang="nl-BE" smtClean="0"/>
              <a:t>oktober 2016</a:t>
            </a:r>
            <a:endParaRPr lang="fr-FR"/>
          </a:p>
        </p:txBody>
      </p:sp>
      <p:sp>
        <p:nvSpPr>
          <p:cNvPr id="10" name="Tijdelijke aanduiding voor voettekst 9"/>
          <p:cNvSpPr>
            <a:spLocks noGrp="1"/>
          </p:cNvSpPr>
          <p:nvPr>
            <p:ph type="ftr" sz="quarter" idx="11"/>
          </p:nvPr>
        </p:nvSpPr>
        <p:spPr/>
        <p:txBody>
          <a:bodyPr/>
          <a:lstStyle/>
          <a:p>
            <a:pPr>
              <a:defRPr/>
            </a:pPr>
            <a:r>
              <a:rPr lang="fr-FR" smtClean="0"/>
              <a:t>OCMW-infosessies</a:t>
            </a:r>
            <a:endParaRPr lang="fr-FR"/>
          </a:p>
        </p:txBody>
      </p:sp>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23682">
            <a:off x="5919380" y="914501"/>
            <a:ext cx="2530712" cy="53688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4475257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Eandis_zonder baseline DEF">
  <a:themeElements>
    <a:clrScheme name="Eandis">
      <a:dk1>
        <a:srgbClr val="FFFFFF"/>
      </a:dk1>
      <a:lt1>
        <a:srgbClr val="003376"/>
      </a:lt1>
      <a:dk2>
        <a:srgbClr val="FFFFFF"/>
      </a:dk2>
      <a:lt2>
        <a:srgbClr val="FFFFFF"/>
      </a:lt2>
      <a:accent1>
        <a:srgbClr val="01814E"/>
      </a:accent1>
      <a:accent2>
        <a:srgbClr val="B0D2FF"/>
      </a:accent2>
      <a:accent3>
        <a:srgbClr val="BFBFBF"/>
      </a:accent3>
      <a:accent4>
        <a:srgbClr val="7F7F7F"/>
      </a:accent4>
      <a:accent5>
        <a:srgbClr val="EBF4FF"/>
      </a:accent5>
      <a:accent6>
        <a:srgbClr val="E4F4E4"/>
      </a:accent6>
      <a:hlink>
        <a:srgbClr val="003376"/>
      </a:hlink>
      <a:folHlink>
        <a:srgbClr val="FFC000"/>
      </a:folHlink>
    </a:clrScheme>
    <a:fontScheme name="Eandis">
      <a:majorFont>
        <a:latin typeface="Arial"/>
        <a:ea typeface=""/>
        <a:cs typeface="Times New Roman"/>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0000" tIns="46800" rIns="90000" bIns="46800" numCol="1" rtlCol="0"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600" b="1" i="0" u="none" strike="noStrike" cap="none" normalizeH="0" baseline="0" smtClean="0">
            <a:ln>
              <a:noFill/>
            </a:ln>
            <a:solidFill>
              <a:srgbClr val="0E2B8D"/>
            </a:solidFill>
            <a:effectLst/>
            <a:latin typeface="Arial" charset="0"/>
          </a:defRPr>
        </a:defPPr>
      </a:lstStyle>
      <a:style>
        <a:lnRef idx="2">
          <a:schemeClr val="accent1"/>
        </a:lnRef>
        <a:fillRef idx="1">
          <a:schemeClr val="lt1"/>
        </a:fillRef>
        <a:effectRef idx="0">
          <a:schemeClr val="accent1"/>
        </a:effectRef>
        <a:fontRef idx="minor">
          <a:schemeClr val="dk1"/>
        </a:fontRef>
      </a:style>
    </a:spDef>
    <a:lnDef>
      <a:spPr bwMode="auto">
        <a:noFill/>
        <a:ln w="9525" cap="flat" cmpd="sng" algn="ctr">
          <a:solidFill>
            <a:schemeClr val="accent1"/>
          </a:solidFill>
          <a:prstDash val="solid"/>
          <a:round/>
          <a:headEnd type="none" w="med" len="med"/>
          <a:tailEnd type="arrow"/>
        </a:ln>
        <a:effectLst/>
      </a:spPr>
      <a:bodyPr/>
      <a:lstStyle/>
    </a:lnDef>
    <a:txDef>
      <a:spPr>
        <a:noFill/>
      </a:spPr>
      <a:bodyPr wrap="square" rtlCol="0">
        <a:noAutofit/>
      </a:bodyPr>
      <a:lstStyle>
        <a:defPPr>
          <a:defRPr/>
        </a:defPPr>
      </a:lstStyle>
    </a:txDef>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Eandis_zonder baseline DEF</Template>
  <TotalTime>0</TotalTime>
  <Words>1255</Words>
  <Application>Microsoft Office PowerPoint</Application>
  <PresentationFormat>Diavoorstelling (4:3)</PresentationFormat>
  <Paragraphs>328</Paragraphs>
  <Slides>32</Slides>
  <Notes>12</Notes>
  <HiddenSlides>0</HiddenSlides>
  <MMClips>0</MMClips>
  <ScaleCrop>false</ScaleCrop>
  <HeadingPairs>
    <vt:vector size="4" baseType="variant">
      <vt:variant>
        <vt:lpstr>Thema</vt:lpstr>
      </vt:variant>
      <vt:variant>
        <vt:i4>1</vt:i4>
      </vt:variant>
      <vt:variant>
        <vt:lpstr>Diatitels</vt:lpstr>
      </vt:variant>
      <vt:variant>
        <vt:i4>32</vt:i4>
      </vt:variant>
    </vt:vector>
  </HeadingPairs>
  <TitlesOfParts>
    <vt:vector size="33" baseType="lpstr">
      <vt:lpstr>Eandis_zonder baseline DEF</vt:lpstr>
      <vt:lpstr>PowerPoint-presentatie</vt:lpstr>
      <vt:lpstr>Voorkomen is beter dan genezen: contact </vt:lpstr>
      <vt:lpstr>Budgetmeter vooraan in proces</vt:lpstr>
      <vt:lpstr>Budgetmeter vooraan: aanpassingen (1) </vt:lpstr>
      <vt:lpstr>Budgetmeter vooraan: aanpassingen (2) </vt:lpstr>
      <vt:lpstr>PowerPoint-presentatie</vt:lpstr>
      <vt:lpstr>PowerPoint-presentatie</vt:lpstr>
      <vt:lpstr>PowerPoint-presentatie</vt:lpstr>
      <vt:lpstr>Uitbreiding netwerk oplaadpunten (1)</vt:lpstr>
      <vt:lpstr>Uitbreiding netwerk oplaadpunten (2)</vt:lpstr>
      <vt:lpstr>PowerPoint-presentatie</vt:lpstr>
      <vt:lpstr>Prepayment Slim - wat?</vt:lpstr>
      <vt:lpstr>Verschil met huidige budgetmeter</vt:lpstr>
      <vt:lpstr>Waarom ?</vt:lpstr>
      <vt:lpstr>Werking</vt:lpstr>
      <vt:lpstr>Impact klant</vt:lpstr>
      <vt:lpstr>Aanpak project</vt:lpstr>
      <vt:lpstr>Vlaamse piloot (1)</vt:lpstr>
      <vt:lpstr>Vlaamse piloot (2)</vt:lpstr>
      <vt:lpstr>Bevraging potentiële prepayment-klanten</vt:lpstr>
      <vt:lpstr>Bevraging potentiële prepayment-klanten</vt:lpstr>
      <vt:lpstr>Benadering klanten</vt:lpstr>
      <vt:lpstr>Vervolgstappen</vt:lpstr>
      <vt:lpstr>PowerPoint-presentatie</vt:lpstr>
      <vt:lpstr>Wat is het probleem?   </vt:lpstr>
      <vt:lpstr>Waarom meterstanden doorgeven?</vt:lpstr>
      <vt:lpstr>Oplossing: het Energieovernamedocument</vt:lpstr>
      <vt:lpstr>Welk advies geeft u?</vt:lpstr>
      <vt:lpstr>Energieovernamedocument</vt:lpstr>
      <vt:lpstr>Hoe het document gebruiken (1)? </vt:lpstr>
      <vt:lpstr>Hoe het document gebruiken (2)?</vt:lpstr>
      <vt:lpstr>Wat doet Eandis?</vt:lpstr>
    </vt:vector>
  </TitlesOfParts>
  <Manager>Simon Van Wijmeersch</Manager>
  <Company>Eandis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11 april 2008</dc:subject>
  <dc:creator>Claes Sandra</dc:creator>
  <cp:lastModifiedBy>Reynebeau Guy</cp:lastModifiedBy>
  <cp:revision>92</cp:revision>
  <cp:lastPrinted>2016-10-04T13:29:50Z</cp:lastPrinted>
  <dcterms:created xsi:type="dcterms:W3CDTF">2016-09-29T12:14:18Z</dcterms:created>
  <dcterms:modified xsi:type="dcterms:W3CDTF">2016-11-16T08:42:34Z</dcterms:modified>
</cp:coreProperties>
</file>