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8" r:id="rId5"/>
    <p:sldId id="260" r:id="rId6"/>
    <p:sldId id="263" r:id="rId7"/>
    <p:sldId id="264" r:id="rId8"/>
    <p:sldId id="268" r:id="rId9"/>
    <p:sldId id="269" r:id="rId10"/>
    <p:sldId id="270" r:id="rId11"/>
    <p:sldId id="271" r:id="rId12"/>
    <p:sldId id="282" r:id="rId13"/>
    <p:sldId id="265" r:id="rId14"/>
    <p:sldId id="280" r:id="rId15"/>
    <p:sldId id="267" r:id="rId16"/>
    <p:sldId id="281" r:id="rId17"/>
    <p:sldId id="274" r:id="rId18"/>
    <p:sldId id="275" r:id="rId19"/>
    <p:sldId id="276" r:id="rId20"/>
    <p:sldId id="277" r:id="rId21"/>
    <p:sldId id="288" r:id="rId22"/>
    <p:sldId id="287" r:id="rId23"/>
    <p:sldId id="273" r:id="rId24"/>
    <p:sldId id="283" r:id="rId25"/>
    <p:sldId id="284" r:id="rId26"/>
    <p:sldId id="285" r:id="rId27"/>
    <p:sldId id="286" r:id="rId28"/>
    <p:sldId id="262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verdonck" initials="gv" lastIdx="1" clrIdx="0">
    <p:extLst>
      <p:ext uri="{19B8F6BF-5375-455C-9EA6-DF929625EA0E}">
        <p15:presenceInfo xmlns:p15="http://schemas.microsoft.com/office/powerpoint/2012/main" userId="f51cfa0effbe3b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B8"/>
    <a:srgbClr val="F4D000"/>
    <a:srgbClr val="F39100"/>
    <a:srgbClr val="BC2A29"/>
    <a:srgbClr val="AB5827"/>
    <a:srgbClr val="98599B"/>
    <a:srgbClr val="879CB1"/>
    <a:srgbClr val="75BAC4"/>
    <a:srgbClr val="00B140"/>
    <a:srgbClr val="008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64" autoAdjust="0"/>
  </p:normalViewPr>
  <p:slideViewPr>
    <p:cSldViewPr snapToGrid="0" snapToObjects="1">
      <p:cViewPr varScale="1">
        <p:scale>
          <a:sx n="78" d="100"/>
          <a:sy n="78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6" d="100"/>
          <a:sy n="116" d="100"/>
        </p:scale>
        <p:origin x="3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r>
              <a:rPr lang="nl-BE" dirty="0" smtClean="0"/>
              <a:t>Aantal bezoekers </a:t>
            </a:r>
            <a:endParaRPr lang="nl-B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Blad1!$B$2:$B$4</c:f>
              <c:numCache>
                <c:formatCode>General</c:formatCode>
                <c:ptCount val="3"/>
                <c:pt idx="0">
                  <c:v>840</c:v>
                </c:pt>
                <c:pt idx="1">
                  <c:v>892</c:v>
                </c:pt>
                <c:pt idx="2">
                  <c:v>1062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Blad1!$C$2:$C$4</c:f>
              <c:numCache>
                <c:formatCode>General</c:formatCode>
                <c:ptCount val="3"/>
                <c:pt idx="0">
                  <c:v>432</c:v>
                </c:pt>
                <c:pt idx="1">
                  <c:v>483</c:v>
                </c:pt>
                <c:pt idx="2">
                  <c:v>591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vrouw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Blad1!$D$2:$D$4</c:f>
              <c:numCache>
                <c:formatCode>General</c:formatCode>
                <c:ptCount val="3"/>
                <c:pt idx="0">
                  <c:v>383</c:v>
                </c:pt>
                <c:pt idx="1">
                  <c:v>398</c:v>
                </c:pt>
                <c:pt idx="2">
                  <c:v>469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653062640"/>
        <c:axId val="-1653064816"/>
        <c:axId val="0"/>
      </c:bar3DChart>
      <c:catAx>
        <c:axId val="-165306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53064816"/>
        <c:crosses val="autoZero"/>
        <c:auto val="1"/>
        <c:lblAlgn val="ctr"/>
        <c:lblOffset val="100"/>
        <c:noMultiLvlLbl val="0"/>
      </c:catAx>
      <c:valAx>
        <c:axId val="-165306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530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Coo Hew" pitchFamily="2" charset="0"/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r>
              <a:rPr lang="nl-BE" baseline="0">
                <a:solidFill>
                  <a:schemeClr val="bg1"/>
                </a:solidFill>
                <a:latin typeface="Coo Hew" pitchFamily="2" charset="0"/>
              </a:rPr>
              <a:t>aantal bezoekers in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Blad1!$C$2:$C$4</c:f>
              <c:numCache>
                <c:formatCode>General</c:formatCode>
                <c:ptCount val="3"/>
                <c:pt idx="0">
                  <c:v>51</c:v>
                </c:pt>
                <c:pt idx="1">
                  <c:v>54</c:v>
                </c:pt>
                <c:pt idx="2">
                  <c:v>56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vrouw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Blad1!$D$2:$D$4</c:f>
              <c:numCache>
                <c:formatCode>General</c:formatCode>
                <c:ptCount val="3"/>
                <c:pt idx="0">
                  <c:v>49</c:v>
                </c:pt>
                <c:pt idx="1">
                  <c:v>46</c:v>
                </c:pt>
                <c:pt idx="2">
                  <c:v>45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-1654121312"/>
        <c:axId val="-1654117504"/>
        <c:axId val="0"/>
      </c:bar3DChart>
      <c:catAx>
        <c:axId val="-16541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54117504"/>
        <c:crosses val="autoZero"/>
        <c:auto val="1"/>
        <c:lblAlgn val="ctr"/>
        <c:lblOffset val="100"/>
        <c:noMultiLvlLbl val="0"/>
      </c:catAx>
      <c:valAx>
        <c:axId val="-165411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541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r>
              <a:rPr lang="nl-BE"/>
              <a:t>volgens leeftijd in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18 - 24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25 - 54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66</c:v>
                </c:pt>
                <c:pt idx="2">
                  <c:v>62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Blad1!$D$2:$D$4</c:f>
              <c:numCache>
                <c:formatCode>General</c:formatCode>
                <c:ptCount val="3"/>
                <c:pt idx="0">
                  <c:v>34</c:v>
                </c:pt>
                <c:pt idx="1">
                  <c:v>30</c:v>
                </c:pt>
                <c:pt idx="2">
                  <c:v>33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54118048"/>
        <c:axId val="-1654115872"/>
        <c:axId val="0"/>
      </c:bar3DChart>
      <c:catAx>
        <c:axId val="-165411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54115872"/>
        <c:crosses val="autoZero"/>
        <c:auto val="1"/>
        <c:lblAlgn val="ctr"/>
        <c:lblOffset val="100"/>
        <c:noMultiLvlLbl val="0"/>
      </c:catAx>
      <c:valAx>
        <c:axId val="-16541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5411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  <a:latin typeface="Coo Hew" pitchFamily="2" charset="0"/>
        </a:defRPr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r>
              <a:rPr lang="nl-BE" baseline="0" dirty="0" smtClean="0">
                <a:solidFill>
                  <a:schemeClr val="bg1"/>
                </a:solidFill>
                <a:latin typeface="Coo Hew" pitchFamily="2" charset="0"/>
              </a:rPr>
              <a:t>Volgens nationaliteit</a:t>
            </a:r>
            <a:endParaRPr lang="nl-BE" baseline="0" dirty="0">
              <a:solidFill>
                <a:schemeClr val="bg1"/>
              </a:solidFill>
              <a:latin typeface="Coo Hew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Belg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Blad1!$B$2:$B$4</c:f>
              <c:numCache>
                <c:formatCode>General</c:formatCode>
                <c:ptCount val="3"/>
                <c:pt idx="0">
                  <c:v>74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niet - Belg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oo Hew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Blad1!$C$2:$C$4</c:f>
              <c:numCache>
                <c:formatCode>General</c:formatCode>
                <c:ptCount val="3"/>
                <c:pt idx="0">
                  <c:v>26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48129392"/>
        <c:axId val="-1648132112"/>
        <c:axId val="0"/>
      </c:bar3DChart>
      <c:catAx>
        <c:axId val="-16481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48132112"/>
        <c:crosses val="autoZero"/>
        <c:auto val="1"/>
        <c:lblAlgn val="ctr"/>
        <c:lblOffset val="100"/>
        <c:noMultiLvlLbl val="0"/>
      </c:catAx>
      <c:valAx>
        <c:axId val="-164813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oo Hew" pitchFamily="2" charset="0"/>
                <a:ea typeface="+mn-ea"/>
                <a:cs typeface="+mn-cs"/>
              </a:defRPr>
            </a:pPr>
            <a:endParaRPr lang="nl-BE"/>
          </a:p>
        </c:txPr>
        <c:crossAx val="-164812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Coo Hew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C2B8-EF3B-E641-A473-94358D4E4A3A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6B22-AFA2-D54B-9E88-88473A6E21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9E52-1864-7C41-BAF7-5A3E8731A589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B48F3-1012-F64E-AE2F-BD27F11E52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Goedemorgen en inleider bedanken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93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Mensen geloven niet altijd dat factuur correct is (is ook niet altijd zo!)</a:t>
            </a:r>
          </a:p>
          <a:p>
            <a:endParaRPr lang="nl-BE" dirty="0" smtClean="0"/>
          </a:p>
          <a:p>
            <a:r>
              <a:rPr lang="nl-BE" dirty="0" smtClean="0"/>
              <a:t>V-test voor mensen die verhuizen of van leverancier willen veranderen </a:t>
            </a:r>
          </a:p>
          <a:p>
            <a:endParaRPr lang="nl-BE" dirty="0" smtClean="0"/>
          </a:p>
          <a:p>
            <a:r>
              <a:rPr lang="nl-BE" dirty="0" smtClean="0"/>
              <a:t>Sociaal tarief: veel misverstanden, veel vragen, uitleg </a:t>
            </a:r>
            <a:r>
              <a:rPr lang="nl-BE" dirty="0" err="1" smtClean="0"/>
              <a:t>adhv</a:t>
            </a:r>
            <a:r>
              <a:rPr lang="nl-BE" dirty="0" smtClean="0"/>
              <a:t> folder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13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Iemand een idee van gemiddeld verbruik?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Electr</a:t>
            </a:r>
            <a:r>
              <a:rPr lang="nl-BE" baseline="0" dirty="0" smtClean="0"/>
              <a:t>: </a:t>
            </a:r>
          </a:p>
          <a:p>
            <a:endParaRPr lang="nl-BE" baseline="0" dirty="0" smtClean="0"/>
          </a:p>
          <a:p>
            <a:r>
              <a:rPr lang="nl-BE" baseline="0" dirty="0" smtClean="0"/>
              <a:t>Verhuisformulieren helpen invullen en desnoods versturen, foto’s meters opvragen,…</a:t>
            </a:r>
          </a:p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543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Bij vaststellingen zeer hoog verbruik: energiescan laten uitvoeren</a:t>
            </a:r>
          </a:p>
          <a:p>
            <a:endParaRPr lang="nl-BE" dirty="0" smtClean="0"/>
          </a:p>
          <a:p>
            <a:r>
              <a:rPr lang="nl-BE" dirty="0" smtClean="0"/>
              <a:t>Voorwaarden: sociaal tarief, budgetmeters, event. Ook inkomen bij geen soc. Tarief</a:t>
            </a:r>
          </a:p>
          <a:p>
            <a:endParaRPr lang="nl-BE" dirty="0" smtClean="0"/>
          </a:p>
          <a:p>
            <a:r>
              <a:rPr lang="nl-BE" dirty="0" smtClean="0"/>
              <a:t>Helpen bij onderhandelingen met Eandis om afsluiting</a:t>
            </a:r>
            <a:r>
              <a:rPr lang="nl-BE" baseline="0" dirty="0" smtClean="0"/>
              <a:t> te vermijden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983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Energieleveranciers contacteren en haalbare afbetalingen voorstellen</a:t>
            </a:r>
          </a:p>
          <a:p>
            <a:endParaRPr lang="nl-BE" dirty="0" smtClean="0"/>
          </a:p>
          <a:p>
            <a:r>
              <a:rPr lang="nl-BE" dirty="0" smtClean="0"/>
              <a:t>Vorming: zie straks: Gilles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30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09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Uitleggen hoe we bij huisbezoeken te werk gaan (lijsten </a:t>
            </a:r>
            <a:r>
              <a:rPr lang="nl-BE" dirty="0" err="1" smtClean="0"/>
              <a:t>eandis</a:t>
            </a:r>
            <a:r>
              <a:rPr lang="nl-BE" dirty="0" smtClean="0"/>
              <a:t> en/of watermaatschappijen), mensen opzoeken en uitleggen wat het probleem is. Bij aanwezigheid kort op de bal: direct opbellen om afspraak te maken (plaatsing </a:t>
            </a:r>
            <a:r>
              <a:rPr lang="nl-BE" dirty="0" err="1" smtClean="0"/>
              <a:t>bBM</a:t>
            </a:r>
            <a:r>
              <a:rPr lang="nl-BE" dirty="0" smtClean="0"/>
              <a:t> of afbetaalplan), bij afwezigheid kaart in de bus, vrij hoge respons, daarna verder afhandelen in </a:t>
            </a:r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801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Bewustmaking van het brede publiek om problemen te voorkomen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907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979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Sedert opening loket duidelijke toename (in 2016 ontbreekt nog december, dus ongeveer</a:t>
            </a:r>
            <a:r>
              <a:rPr lang="nl-BE" baseline="0" dirty="0" smtClean="0"/>
              <a:t> 1150 bezoekers op jaarbasis)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095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Dezelfde cijfers, maar procentueel weergegeven: man – vrouw ongeveer gelijk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55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 er bij vertellen dat we met 4 collega’s (halftijds)</a:t>
            </a:r>
            <a:r>
              <a:rPr lang="nl-NL" baseline="0" dirty="0" smtClean="0"/>
              <a:t> het </a:t>
            </a:r>
            <a:r>
              <a:rPr lang="nl-NL" baseline="0" dirty="0" err="1" smtClean="0"/>
              <a:t>energieloket</a:t>
            </a:r>
            <a:r>
              <a:rPr lang="nl-NL" baseline="0" dirty="0" smtClean="0"/>
              <a:t> bevolken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348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Leeftijd: ongeveer</a:t>
            </a:r>
            <a:r>
              <a:rPr lang="nl-BE" baseline="0" dirty="0" smtClean="0"/>
              <a:t> 65% van de bezoekers is tussen 25 en 55 jaar, ruim 30 % is 60+!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997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Ongeveer 70% Belgische nationaliteit, MAAR: zie volgende slide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807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Verklaring: eerst vragen aan publiek, daarna: vreemd zijn met ons systeem (dure energie, op tijd betalen, mogelijke afsluiting,…) , facturen niet begrijpen (taal!)</a:t>
            </a:r>
            <a:r>
              <a:rPr lang="nl-BE" baseline="0" dirty="0" smtClean="0"/>
              <a:t> ook voor ‘Belgen’ is het al zeer ingewikkeld!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Conclusie bij Cijfers: Een eerste aanzet, vanaf volgend jaar is het de bedoeling om meer gedetailleerde cijfers te bekomen, zodat we nog gerichter te werk kunnen gaan in de toekomst. (meten is weten)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697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Bedankt voor uw aandacht en </a:t>
            </a:r>
            <a:r>
              <a:rPr lang="nl-BE" dirty="0" smtClean="0"/>
              <a:t>medewerking</a:t>
            </a:r>
            <a:r>
              <a:rPr lang="nl-BE" dirty="0" smtClean="0"/>
              <a:t>, woord is nu aan Gilles die graag tekst en uitleg zal geven mbt het</a:t>
            </a:r>
            <a:r>
              <a:rPr lang="nl-BE" baseline="0" dirty="0" smtClean="0"/>
              <a:t> vormingsaanbod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1, waarom opgericht?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2,</a:t>
            </a:r>
            <a:r>
              <a:rPr lang="nl-BE" baseline="0" dirty="0" smtClean="0"/>
              <a:t> </a:t>
            </a:r>
            <a:r>
              <a:rPr lang="nl-NL" sz="120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Belinda, Els Gilles en geert (halftijds MA dienst B-SHV, halftijds Energieloket)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 bij ons in het OCMW, maar ook bij de partners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dirty="0" smtClean="0">
              <a:solidFill>
                <a:srgbClr val="000090"/>
              </a:solidFill>
              <a:latin typeface="Palatino Linotype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>
              <a:solidFill>
                <a:srgbClr val="000090"/>
              </a:solidFill>
              <a:latin typeface="Palatino Linotype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5, grafieken: aantal gebruikers, welke vragen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6, profiel: verhouding</a:t>
            </a:r>
            <a:r>
              <a:rPr lang="nl-NL" sz="1200" baseline="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 ‘Belgen’ en mensen met een migratieachtergrond, herkomstlanden,…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aseline="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7, oorzaken: appel aan minister </a:t>
            </a:r>
            <a:r>
              <a:rPr lang="nl-NL" sz="1200" baseline="0" dirty="0" err="1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Tommelein</a:t>
            </a:r>
            <a:r>
              <a:rPr lang="nl-NL" sz="1200" baseline="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: ondanks lagere energiekost, toch veel hogere facturen: btw, distributiekost, </a:t>
            </a:r>
            <a:r>
              <a:rPr lang="nl-NL" sz="1200" baseline="0" dirty="0" err="1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Turteltaks</a:t>
            </a:r>
            <a:endParaRPr lang="nl-NL" sz="1200" dirty="0" smtClean="0">
              <a:solidFill>
                <a:srgbClr val="000090"/>
              </a:solidFill>
              <a:latin typeface="Palatino Linotype" pitchFamily="18" charset="0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47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(proberen</a:t>
            </a:r>
            <a:r>
              <a:rPr lang="nl-BE" baseline="0" dirty="0" smtClean="0"/>
              <a:t> te) vermijden dat mensen worden afgesloten van EGW omdat ze er niet in slagen hun facturen te betalen.</a:t>
            </a:r>
          </a:p>
          <a:p>
            <a:r>
              <a:rPr lang="nl-BE" baseline="0" dirty="0" smtClean="0"/>
              <a:t>Mensen in armoede worden soms gedwongen om keuzes te maken (eerst voeding, de kinderen, de huur,… en de rest moet noodgedwongen wachten tot het uiteindelijk hopeloos wordt.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14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solidFill>
                  <a:srgbClr val="000090"/>
                </a:solidFill>
                <a:latin typeface="Palatino Linotype" pitchFamily="18" charset="0"/>
                <a:cs typeface="+mn-cs"/>
              </a:rPr>
              <a:t>, wat is energiearmoede? Publiek bevragen, daarna onze definitie :</a:t>
            </a:r>
            <a: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persoon, lid van een huishouden , is in energiearmoede wanneer hij/zij bijzondere moeilijkheden ondervindt in zijn/haar woonst om zich te voorzien van energie die noodzakelijk is om zijn/haar elementaire noden te bevredigen.’               </a:t>
            </a:r>
            <a:b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(Vranken, Huybrechts, Meyers 2011:42 )</a:t>
            </a:r>
          </a:p>
          <a:p>
            <a:endParaRPr lang="nl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Energie-armoede ontstaat als de energiekost een te grote hap neemt uit het gezinsbudget, het houdt dus verband met het inkomen, de energieprijzen en het energieverbruik. Energie-armoede is sterk verweven met energieprijzen en gebouwde omgeving </a:t>
            </a:r>
            <a:endParaRPr lang="nl-BE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63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(Vranken, Huybrechts, Meyers 2011:42 )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88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Energieprijzen niet overal gelijk en kwaliteit woningen speelt grote rol </a:t>
            </a:r>
          </a:p>
          <a:p>
            <a:endParaRPr lang="nl-BE" dirty="0" smtClean="0"/>
          </a:p>
          <a:p>
            <a:r>
              <a:rPr lang="nl-BE" dirty="0" smtClean="0"/>
              <a:t>Sociale woningen: dikwijls grote energie – slokoppen (benadrukken dat dit niet de schuld is van de huidige bestuurders, wel een gevolg van keuzes in het verleden, die toen ok leken (zoals </a:t>
            </a:r>
            <a:r>
              <a:rPr lang="nl-BE" dirty="0" err="1" smtClean="0"/>
              <a:t>electrisch</a:t>
            </a:r>
            <a:r>
              <a:rPr lang="nl-BE" dirty="0" smtClean="0"/>
              <a:t> verwarmen bijv.)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62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Als je slechts € 1000/maand te besteden hebt, dan is pakweg € 150 tot € 250/M véél geld</a:t>
            </a:r>
          </a:p>
          <a:p>
            <a:endParaRPr lang="nl-BE" dirty="0" smtClean="0"/>
          </a:p>
          <a:p>
            <a:r>
              <a:rPr lang="nl-BE" dirty="0" smtClean="0"/>
              <a:t>Energieprijzen zeggen eigenlijk niet alles slechts deel van de factuur (ook nog BTW, transport</a:t>
            </a:r>
            <a:r>
              <a:rPr lang="nl-BE" baseline="0" dirty="0" smtClean="0"/>
              <a:t> en distributie, </a:t>
            </a:r>
            <a:r>
              <a:rPr lang="nl-BE" baseline="0" dirty="0" err="1" smtClean="0"/>
              <a:t>Turteltaks</a:t>
            </a:r>
            <a:r>
              <a:rPr lang="nl-BE" baseline="0" dirty="0" smtClean="0"/>
              <a:t>,…)</a:t>
            </a:r>
          </a:p>
          <a:p>
            <a:endParaRPr lang="nl-BE" baseline="0" dirty="0" smtClean="0"/>
          </a:p>
          <a:p>
            <a:r>
              <a:rPr lang="nl-BE" baseline="0" dirty="0" smtClean="0"/>
              <a:t>Verbruik ligt hoger in slecht geïsoleerde (goedkope!) woningen, noodgedwongen elektrisch verwarmen, gebrek aan kennis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1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Locatie in de centrale inkomhal: vlot bereikbaar, laagdrempelig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48F3-1012-F64E-AE2F-BD27F11E52C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88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_Titelblad enkel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566" y="2662843"/>
            <a:ext cx="4302000" cy="3142800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4400" b="1" i="0" cap="all" spc="17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_Tekstpagina kle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320" y="121286"/>
            <a:ext cx="6877350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 cap="all" baseline="0">
                <a:solidFill>
                  <a:srgbClr val="273A7C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000" y="1656080"/>
            <a:ext cx="6877350" cy="4520883"/>
          </a:xfrm>
        </p:spPr>
        <p:txBody>
          <a:bodyPr lIns="0" tIns="0" rIns="0" bIns="0"/>
          <a:lstStyle>
            <a:lvl1pPr marL="230400" indent="-230400">
              <a:spcBef>
                <a:spcPts val="1600"/>
              </a:spcBef>
              <a:buClr>
                <a:srgbClr val="3AA5E2"/>
              </a:buClr>
              <a:buSzPct val="75000"/>
              <a:buFont typeface="Wingdings" charset="2"/>
              <a:buChar char="§"/>
              <a:defRPr sz="2200" b="0" i="0"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685800" indent="-228600">
              <a:buClr>
                <a:srgbClr val="3AA5E2"/>
              </a:buClr>
              <a:buSzPct val="75000"/>
              <a:buFont typeface="Wingdings" charset="2"/>
              <a:buChar char="§"/>
              <a:defRPr sz="2000" b="0" i="0"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1143000" indent="-228600">
              <a:buClr>
                <a:srgbClr val="3AA5E2"/>
              </a:buClr>
              <a:buSzPct val="75000"/>
              <a:buFont typeface="Wingdings" charset="2"/>
              <a:buChar char="§"/>
              <a:defRPr sz="1800" b="0" i="0"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600200" indent="-228600">
              <a:buClr>
                <a:srgbClr val="3AA5E2"/>
              </a:buClr>
              <a:buSzPct val="75000"/>
              <a:buFont typeface="Wingdings" charset="2"/>
              <a:buChar char="§"/>
              <a:defRPr b="0" i="0"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2057400" indent="-228600">
              <a:buClr>
                <a:srgbClr val="3AA5E2"/>
              </a:buClr>
              <a:buSzPct val="75000"/>
              <a:buFont typeface="Wingdings" charset="2"/>
              <a:buChar char="§"/>
              <a:defRPr b="0" i="0"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8000" y="6513688"/>
            <a:ext cx="3643199" cy="136800"/>
          </a:xfrm>
        </p:spPr>
        <p:txBody>
          <a:bodyPr lIns="0" tIns="0" rIns="0" bIns="0" anchor="ctr" anchorCtr="0"/>
          <a:lstStyle>
            <a:lvl1pPr algn="l">
              <a:defRPr sz="900" b="0" i="0" cap="all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11" descr="Vul hier de dienst in" title="Dienst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-1817808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9199" y="6513688"/>
            <a:ext cx="251999" cy="136800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l="15110" t="18059" r="19857" b="17765"/>
          <a:stretch/>
        </p:blipFill>
        <p:spPr>
          <a:xfrm>
            <a:off x="288191" y="270000"/>
            <a:ext cx="669600" cy="4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0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ostende_Tekstpagina met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320" y="121286"/>
            <a:ext cx="6877350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 cap="all" baseline="0">
                <a:solidFill>
                  <a:srgbClr val="273A7C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320" y="1656080"/>
            <a:ext cx="3279600" cy="4520883"/>
          </a:xfrm>
        </p:spPr>
        <p:txBody>
          <a:bodyPr lIns="0" tIns="0" rIns="0" bIns="0"/>
          <a:lstStyle>
            <a:lvl1pPr marL="230400" indent="-230400">
              <a:spcBef>
                <a:spcPts val="1600"/>
              </a:spcBef>
              <a:buClr>
                <a:srgbClr val="3AA5E2"/>
              </a:buClr>
              <a:buSzPct val="75000"/>
              <a:buFont typeface="Wingdings" charset="2"/>
              <a:buChar char="§"/>
              <a:defRPr sz="2200" b="0" i="0"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685800" indent="-228600">
              <a:buClr>
                <a:srgbClr val="3AA5E2"/>
              </a:buClr>
              <a:buSzPct val="75000"/>
              <a:buFont typeface="Wingdings" charset="2"/>
              <a:buChar char="§"/>
              <a:defRPr sz="2000" b="0" i="0"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1143000" indent="-228600">
              <a:buClr>
                <a:srgbClr val="3AA5E2"/>
              </a:buClr>
              <a:buSzPct val="75000"/>
              <a:buFont typeface="Wingdings" charset="2"/>
              <a:buChar char="§"/>
              <a:defRPr sz="1800" b="0" i="0"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600200" indent="-228600">
              <a:buClr>
                <a:srgbClr val="3AA5E2"/>
              </a:buClr>
              <a:buSzPct val="75000"/>
              <a:buFont typeface="Wingdings" charset="2"/>
              <a:buChar char="§"/>
              <a:defRPr b="0" i="0"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2057400" indent="-228600">
              <a:buClr>
                <a:srgbClr val="3AA5E2"/>
              </a:buClr>
              <a:buSzPct val="75000"/>
              <a:buFont typeface="Wingdings" charset="2"/>
              <a:buChar char="§"/>
              <a:defRPr b="0" i="0"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8000" y="6513688"/>
            <a:ext cx="3643199" cy="136800"/>
          </a:xfrm>
        </p:spPr>
        <p:txBody>
          <a:bodyPr lIns="0" tIns="0" rIns="0" bIns="0" anchor="ctr" anchorCtr="0"/>
          <a:lstStyle>
            <a:lvl1pPr algn="l">
              <a:defRPr sz="900" b="0" i="0" cap="all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11" descr="Vul hier de dienst in" title="Dienst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-1817808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9199" y="6513688"/>
            <a:ext cx="251999" cy="136800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l="15110" t="18059" r="19857" b="17765"/>
          <a:stretch/>
        </p:blipFill>
        <p:spPr>
          <a:xfrm>
            <a:off x="288191" y="270000"/>
            <a:ext cx="669600" cy="415264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5328000" y="1728000"/>
            <a:ext cx="3096000" cy="2016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5327650" y="3888000"/>
            <a:ext cx="3095625" cy="2016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58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_Tekstpagina met groo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320" y="121286"/>
            <a:ext cx="6877350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 cap="all" baseline="0">
                <a:solidFill>
                  <a:srgbClr val="273A7C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000" y="1656080"/>
            <a:ext cx="6877350" cy="4520883"/>
          </a:xfrm>
        </p:spPr>
        <p:txBody>
          <a:bodyPr lIns="0" tIns="0" rIns="0" bIns="0"/>
          <a:lstStyle>
            <a:lvl1pPr marL="230400" indent="-230400">
              <a:spcBef>
                <a:spcPts val="1600"/>
              </a:spcBef>
              <a:buClr>
                <a:srgbClr val="3AA5E2"/>
              </a:buClr>
              <a:buSzPct val="75000"/>
              <a:buFont typeface="Wingdings" charset="2"/>
              <a:buChar char="§"/>
              <a:defRPr sz="2200" b="0" i="0"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685800" indent="-228600">
              <a:buClr>
                <a:srgbClr val="3AA5E2"/>
              </a:buClr>
              <a:buSzPct val="75000"/>
              <a:buFont typeface="Wingdings" charset="2"/>
              <a:buChar char="§"/>
              <a:defRPr sz="2000" b="0" i="0"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1143000" indent="-228600">
              <a:buClr>
                <a:srgbClr val="3AA5E2"/>
              </a:buClr>
              <a:buSzPct val="75000"/>
              <a:buFont typeface="Wingdings" charset="2"/>
              <a:buChar char="§"/>
              <a:defRPr sz="1800" b="0" i="0"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600200" indent="-228600">
              <a:buClr>
                <a:srgbClr val="3AA5E2"/>
              </a:buClr>
              <a:buSzPct val="75000"/>
              <a:buFont typeface="Wingdings" charset="2"/>
              <a:buChar char="§"/>
              <a:defRPr b="0" i="0"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2057400" indent="-228600">
              <a:buClr>
                <a:srgbClr val="3AA5E2"/>
              </a:buClr>
              <a:buSzPct val="75000"/>
              <a:buFont typeface="Wingdings" charset="2"/>
              <a:buChar char="§"/>
              <a:defRPr b="0" i="0"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8000" y="6513688"/>
            <a:ext cx="3643199" cy="136800"/>
          </a:xfrm>
        </p:spPr>
        <p:txBody>
          <a:bodyPr lIns="0" tIns="0" rIns="0" bIns="0" anchor="ctr" anchorCtr="0"/>
          <a:lstStyle>
            <a:lvl1pPr algn="l">
              <a:defRPr sz="900" b="0" i="0" cap="all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11" descr="Vul hier de dienst in" title="Dienst"/>
          <p:cNvSpPr>
            <a:spLocks noGrp="1" noChangeAspect="1"/>
          </p:cNvSpPr>
          <p:nvPr>
            <p:ph type="body" sz="quarter" idx="13"/>
          </p:nvPr>
        </p:nvSpPr>
        <p:spPr>
          <a:xfrm rot="16200000">
            <a:off x="-1817808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9199" y="6513688"/>
            <a:ext cx="251999" cy="136800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0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Beel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366838" y="1368000"/>
            <a:ext cx="7772400" cy="5490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817808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79200" y="6516000"/>
            <a:ext cx="251999" cy="138499"/>
          </a:xfrm>
        </p:spPr>
        <p:txBody>
          <a:bodyPr lIns="0" tIns="0" rIns="0" bIns="0" anchor="t" anchorCtr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638000" y="6516000"/>
            <a:ext cx="2924434" cy="138499"/>
          </a:xfrm>
        </p:spPr>
        <p:txBody>
          <a:bodyPr lIns="0" tIns="0" rIns="0" bIns="0"/>
          <a:lstStyle>
            <a:lvl1pPr algn="l">
              <a:defRPr sz="900" b="0" i="0" cap="all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/>
          <a:srcRect l="15110" t="18059" r="19857" b="17765"/>
          <a:stretch/>
        </p:blipFill>
        <p:spPr>
          <a:xfrm>
            <a:off x="288191" y="270000"/>
            <a:ext cx="669600" cy="4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_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 noChangeAspect="1"/>
          </p:cNvSpPr>
          <p:nvPr>
            <p:ph type="body" sz="quarter" idx="10"/>
          </p:nvPr>
        </p:nvSpPr>
        <p:spPr>
          <a:xfrm>
            <a:off x="3999600" y="4248000"/>
            <a:ext cx="3168431" cy="205184"/>
          </a:xfrm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0" indent="0" algn="l">
              <a:lnSpc>
                <a:spcPts val="1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2pPr>
            <a:lvl3pPr marL="914400" indent="0" algn="l">
              <a:lnSpc>
                <a:spcPts val="1000"/>
              </a:lnSpc>
              <a:buNone/>
              <a:defRPr sz="1200" b="0" i="0">
                <a:solidFill>
                  <a:schemeClr val="bg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3pPr>
            <a:lvl4pPr marL="1371600" indent="0" algn="l">
              <a:lnSpc>
                <a:spcPts val="1000"/>
              </a:lnSpc>
              <a:buNone/>
              <a:defRPr sz="1200" b="0" i="0">
                <a:solidFill>
                  <a:schemeClr val="bg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4pPr>
            <a:lvl5pPr marL="1828800" indent="0" algn="l">
              <a:lnSpc>
                <a:spcPts val="1000"/>
              </a:lnSpc>
              <a:buNone/>
              <a:defRPr sz="1200" b="0" i="0">
                <a:solidFill>
                  <a:schemeClr val="bg1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515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oo Hew" pitchFamily="2" charset="0"/>
                <a:ea typeface="Coo Hew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oo Hew" pitchFamily="2" charset="0"/>
                <a:ea typeface="Coo Hew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oo Hew" pitchFamily="2" charset="0"/>
                <a:ea typeface="Coo Hew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oo Hew" pitchFamily="2" charset="0"/>
                <a:ea typeface="Coo Hew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_Titelblad enkel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550" y="2448659"/>
            <a:ext cx="4302000" cy="3142800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4400" b="1" i="0" cap="all" spc="17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effectLst/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Coo Hew" pitchFamily="2" charset="0"/>
                <a:ea typeface="Coo Hew" pitchFamily="2" charset="0"/>
              </a:defRPr>
            </a:lvl1pPr>
            <a:lvl2pPr>
              <a:defRPr sz="2800">
                <a:latin typeface="Coo Hew" pitchFamily="2" charset="0"/>
                <a:ea typeface="Coo Hew" pitchFamily="2" charset="0"/>
              </a:defRPr>
            </a:lvl2pPr>
            <a:lvl3pPr>
              <a:defRPr sz="2400">
                <a:latin typeface="Coo Hew" pitchFamily="2" charset="0"/>
                <a:ea typeface="Coo Hew" pitchFamily="2" charset="0"/>
              </a:defRPr>
            </a:lvl3pPr>
            <a:lvl4pPr>
              <a:defRPr sz="2000">
                <a:latin typeface="Coo Hew" pitchFamily="2" charset="0"/>
                <a:ea typeface="Coo Hew" pitchFamily="2" charset="0"/>
              </a:defRPr>
            </a:lvl4pPr>
            <a:lvl5pPr>
              <a:defRPr sz="2000">
                <a:latin typeface="Coo Hew" pitchFamily="2" charset="0"/>
                <a:ea typeface="Coo Hew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oo Hew" pitchFamily="2" charset="0"/>
                <a:ea typeface="Coo Hew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Coo Hew" pitchFamily="2" charset="0"/>
                <a:ea typeface="Coo Hew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oo Hew" pitchFamily="2" charset="0"/>
                <a:ea typeface="Coo Hew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  <a:lvl2pPr>
              <a:defRPr>
                <a:latin typeface="Coo Hew" pitchFamily="2" charset="0"/>
                <a:ea typeface="Coo Hew" pitchFamily="2" charset="0"/>
              </a:defRPr>
            </a:lvl2pPr>
            <a:lvl3pPr>
              <a:defRPr>
                <a:latin typeface="Coo Hew" pitchFamily="2" charset="0"/>
                <a:ea typeface="Coo Hew" pitchFamily="2" charset="0"/>
              </a:defRPr>
            </a:lvl3pPr>
            <a:lvl4pPr>
              <a:defRPr>
                <a:latin typeface="Coo Hew" pitchFamily="2" charset="0"/>
                <a:ea typeface="Coo Hew" pitchFamily="2" charset="0"/>
              </a:defRPr>
            </a:lvl4pPr>
            <a:lvl5pPr>
              <a:defRPr>
                <a:latin typeface="Coo Hew" pitchFamily="2" charset="0"/>
                <a:ea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Titelblad met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 noChangeAspect="1"/>
          </p:cNvSpPr>
          <p:nvPr>
            <p:ph type="pic" sz="quarter" idx="12"/>
          </p:nvPr>
        </p:nvSpPr>
        <p:spPr>
          <a:xfrm>
            <a:off x="1366838" y="0"/>
            <a:ext cx="7777162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49" y="3906000"/>
            <a:ext cx="5828789" cy="1645200"/>
          </a:xfrm>
          <a:solidFill>
            <a:srgbClr val="273A7C"/>
          </a:solidFill>
        </p:spPr>
        <p:txBody>
          <a:bodyPr wrap="square" lIns="288000" tIns="396000" rIns="288000" bIns="288000" anchor="ctr" anchorCtr="0">
            <a:normAutofit/>
          </a:bodyPr>
          <a:lstStyle>
            <a:lvl1pPr algn="l">
              <a:defRPr sz="4400" b="1" i="0" cap="all" spc="6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  <p:sp>
        <p:nvSpPr>
          <p:cNvPr id="10" name="Tijdelijke aanduiding voor afbeelding 13"/>
          <p:cNvSpPr>
            <a:spLocks noGrp="1" noChangeAspect="1"/>
          </p:cNvSpPr>
          <p:nvPr>
            <p:ph type="pic" sz="quarter" idx="13"/>
          </p:nvPr>
        </p:nvSpPr>
        <p:spPr>
          <a:xfrm>
            <a:off x="1623600" y="453600"/>
            <a:ext cx="1267200" cy="781200"/>
          </a:xfrm>
        </p:spPr>
        <p:txBody>
          <a:bodyPr lIns="90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92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Titelblad met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 noChangeAspect="1"/>
          </p:cNvSpPr>
          <p:nvPr>
            <p:ph type="pic" sz="quarter" idx="12"/>
          </p:nvPr>
        </p:nvSpPr>
        <p:spPr>
          <a:xfrm>
            <a:off x="1366838" y="1368000"/>
            <a:ext cx="7777162" cy="5490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49" y="3906000"/>
            <a:ext cx="5828789" cy="1645200"/>
          </a:xfrm>
          <a:solidFill>
            <a:srgbClr val="273A7C"/>
          </a:solidFill>
        </p:spPr>
        <p:txBody>
          <a:bodyPr wrap="square" lIns="288000" tIns="396000" rIns="288000" bIns="288000" anchor="ctr" anchorCtr="0">
            <a:normAutofit/>
          </a:bodyPr>
          <a:lstStyle>
            <a:lvl1pPr algn="l">
              <a:defRPr sz="4400" b="1" i="0" cap="all" spc="6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Titelblad met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 noChangeAspect="1"/>
          </p:cNvSpPr>
          <p:nvPr>
            <p:ph type="pic" sz="quarter" idx="12"/>
          </p:nvPr>
        </p:nvSpPr>
        <p:spPr>
          <a:xfrm>
            <a:off x="1366838" y="0"/>
            <a:ext cx="7777162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08801" y="3657600"/>
            <a:ext cx="2315120" cy="718452"/>
          </a:xfrm>
          <a:solidFill>
            <a:srgbClr val="273A7C"/>
          </a:solidFill>
        </p:spPr>
        <p:txBody>
          <a:bodyPr wrap="none" lIns="108000" tIns="108000" rIns="108000" bIns="0">
            <a:noAutofit/>
          </a:bodyPr>
          <a:lstStyle>
            <a:lvl1pPr marL="0" indent="0">
              <a:buNone/>
              <a:defRPr sz="4400" b="1" i="0" cap="all" spc="6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2pPr>
            <a:lvl3pPr marL="9144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3pPr>
            <a:lvl4pPr marL="13716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4pPr>
            <a:lvl5pPr marL="18288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5pPr>
          </a:lstStyle>
          <a:p>
            <a:pPr lvl="0"/>
            <a:r>
              <a:rPr lang="nl-NL" dirty="0"/>
              <a:t>Titel in</a:t>
            </a:r>
          </a:p>
        </p:txBody>
      </p:sp>
      <p:sp>
        <p:nvSpPr>
          <p:cNvPr id="6" name="Tijdelijke aanduiding voor tekst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98001" y="4427760"/>
            <a:ext cx="4022639" cy="718452"/>
          </a:xfrm>
          <a:solidFill>
            <a:srgbClr val="273A7C"/>
          </a:solidFill>
        </p:spPr>
        <p:txBody>
          <a:bodyPr wrap="none" lIns="108000" tIns="108000" rIns="108000" bIns="0">
            <a:noAutofit/>
          </a:bodyPr>
          <a:lstStyle>
            <a:lvl1pPr marL="0" indent="0">
              <a:spcBef>
                <a:spcPts val="0"/>
              </a:spcBef>
              <a:buNone/>
              <a:defRPr sz="4400" b="1" i="0" cap="all" spc="6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2pPr>
            <a:lvl3pPr marL="9144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3pPr>
            <a:lvl4pPr marL="13716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4pPr>
            <a:lvl5pPr marL="18288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5pPr>
          </a:lstStyle>
          <a:p>
            <a:pPr lvl="0"/>
            <a:r>
              <a:rPr lang="nl-NL" dirty="0"/>
              <a:t>Kleurbalken</a:t>
            </a:r>
          </a:p>
        </p:txBody>
      </p:sp>
      <p:sp>
        <p:nvSpPr>
          <p:cNvPr id="4" name="Tijdelijke aanduiding voor teks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08000" y="5197920"/>
            <a:ext cx="1818873" cy="367878"/>
          </a:xfrm>
          <a:solidFill>
            <a:srgbClr val="3AA5E2"/>
          </a:solidFill>
        </p:spPr>
        <p:txBody>
          <a:bodyPr wrap="none" lIns="90000" tIns="90000" rIns="90000" bIns="0">
            <a:spAutoFit/>
          </a:bodyPr>
          <a:lstStyle>
            <a:lvl1pPr marL="0" indent="0">
              <a:buNone/>
              <a:defRPr sz="2000" b="1" i="0" cap="all" spc="16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1pPr>
            <a:lvl2pPr marL="4572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2pPr>
            <a:lvl3pPr marL="9144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3pPr>
            <a:lvl4pPr marL="13716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4pPr>
            <a:lvl5pPr marL="18288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5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13" name="Tijdelijke aanduiding voor afbeelding 13"/>
          <p:cNvSpPr>
            <a:spLocks noGrp="1" noChangeAspect="1"/>
          </p:cNvSpPr>
          <p:nvPr>
            <p:ph type="pic" sz="quarter" idx="13"/>
          </p:nvPr>
        </p:nvSpPr>
        <p:spPr>
          <a:xfrm>
            <a:off x="1623600" y="453600"/>
            <a:ext cx="1267200" cy="781200"/>
          </a:xfrm>
        </p:spPr>
        <p:txBody>
          <a:bodyPr lIns="90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Titelblad met bee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 noChangeAspect="1"/>
          </p:cNvSpPr>
          <p:nvPr>
            <p:ph type="pic" sz="quarter" idx="12"/>
          </p:nvPr>
        </p:nvSpPr>
        <p:spPr>
          <a:xfrm>
            <a:off x="1366838" y="1368000"/>
            <a:ext cx="7777162" cy="5490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per Hewitt Medium" charset="0"/>
                <a:ea typeface="Cooper Hewitt Medium" charset="0"/>
                <a:cs typeface="Cooper Hewitt Medium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  <p:sp>
        <p:nvSpPr>
          <p:cNvPr id="15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08801" y="3657600"/>
            <a:ext cx="2315120" cy="718452"/>
          </a:xfrm>
          <a:solidFill>
            <a:srgbClr val="273A7C"/>
          </a:solidFill>
        </p:spPr>
        <p:txBody>
          <a:bodyPr wrap="none" lIns="108000" tIns="108000" rIns="108000" bIns="0">
            <a:noAutofit/>
          </a:bodyPr>
          <a:lstStyle>
            <a:lvl1pPr marL="0" indent="0">
              <a:buNone/>
              <a:defRPr sz="4400" b="1" i="0" cap="all" spc="6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2pPr>
            <a:lvl3pPr marL="9144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3pPr>
            <a:lvl4pPr marL="13716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4pPr>
            <a:lvl5pPr marL="18288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5pPr>
          </a:lstStyle>
          <a:p>
            <a:pPr lvl="0"/>
            <a:r>
              <a:rPr lang="nl-NL" dirty="0"/>
              <a:t>Titel in</a:t>
            </a:r>
          </a:p>
        </p:txBody>
      </p:sp>
      <p:sp>
        <p:nvSpPr>
          <p:cNvPr id="17" name="Tijdelijke aanduiding voor tekst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098001" y="4427760"/>
            <a:ext cx="4022639" cy="718452"/>
          </a:xfrm>
          <a:solidFill>
            <a:srgbClr val="273A7C"/>
          </a:solidFill>
        </p:spPr>
        <p:txBody>
          <a:bodyPr wrap="none" lIns="108000" tIns="108000" rIns="108000" bIns="0">
            <a:noAutofit/>
          </a:bodyPr>
          <a:lstStyle>
            <a:lvl1pPr marL="0" indent="0">
              <a:spcBef>
                <a:spcPts val="0"/>
              </a:spcBef>
              <a:buNone/>
              <a:defRPr sz="4400" b="1" i="0" cap="all" spc="6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2pPr>
            <a:lvl3pPr marL="9144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3pPr>
            <a:lvl4pPr marL="13716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4pPr>
            <a:lvl5pPr marL="1828800" indent="0">
              <a:buNone/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5pPr>
          </a:lstStyle>
          <a:p>
            <a:pPr lvl="0"/>
            <a:r>
              <a:rPr lang="nl-NL" dirty="0"/>
              <a:t>Kleurbalken</a:t>
            </a:r>
          </a:p>
        </p:txBody>
      </p:sp>
      <p:sp>
        <p:nvSpPr>
          <p:cNvPr id="18" name="Tijdelijke aanduiding voor teks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908000" y="5197920"/>
            <a:ext cx="1846124" cy="367878"/>
          </a:xfrm>
          <a:solidFill>
            <a:srgbClr val="3AA5E2"/>
          </a:solidFill>
        </p:spPr>
        <p:txBody>
          <a:bodyPr wrap="none" lIns="90000" tIns="90000" rIns="90000" bIns="0">
            <a:spAutoFit/>
          </a:bodyPr>
          <a:lstStyle>
            <a:lvl1pPr marL="0" indent="0">
              <a:buNone/>
              <a:defRPr sz="2000" b="1" i="0" cap="all" spc="16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2pPr>
            <a:lvl3pPr marL="9144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3pPr>
            <a:lvl4pPr marL="13716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4pPr>
            <a:lvl5pPr marL="1828800" indent="0">
              <a:buNone/>
              <a:defRPr sz="2000" b="1" i="0" cap="all" spc="10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5pPr>
          </a:lstStyle>
          <a:p>
            <a:pPr lv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67311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Titelblad met beeld en vrije 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 noChangeAspect="1"/>
          </p:cNvSpPr>
          <p:nvPr>
            <p:ph type="pic" sz="quarter" idx="12"/>
          </p:nvPr>
        </p:nvSpPr>
        <p:spPr>
          <a:xfrm>
            <a:off x="1366838" y="0"/>
            <a:ext cx="7777162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865" y="3352800"/>
            <a:ext cx="4082367" cy="2083070"/>
          </a:xfrm>
          <a:noFill/>
        </p:spPr>
        <p:txBody>
          <a:bodyPr wrap="square" lIns="327600" tIns="298800" rIns="327600" bIns="298800" anchor="ctr" anchorCtr="0">
            <a:noAutofit/>
          </a:bodyPr>
          <a:lstStyle>
            <a:lvl1pPr algn="l">
              <a:defRPr sz="4400" b="1" i="0" cap="all" spc="17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  <p:sp>
        <p:nvSpPr>
          <p:cNvPr id="10" name="Tijdelijke aanduiding voor afbeelding 13"/>
          <p:cNvSpPr>
            <a:spLocks noGrp="1" noChangeAspect="1"/>
          </p:cNvSpPr>
          <p:nvPr>
            <p:ph type="pic" sz="quarter" idx="13"/>
          </p:nvPr>
        </p:nvSpPr>
        <p:spPr>
          <a:xfrm>
            <a:off x="1623600" y="453600"/>
            <a:ext cx="1267200" cy="781200"/>
          </a:xfrm>
        </p:spPr>
        <p:txBody>
          <a:bodyPr lIns="90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9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 - Titelblad met beeld en vrije 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4671"/>
            <a:ext cx="9144000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 noChangeAspect="1"/>
          </p:cNvSpPr>
          <p:nvPr>
            <p:ph type="pic" sz="quarter" idx="12"/>
          </p:nvPr>
        </p:nvSpPr>
        <p:spPr>
          <a:xfrm>
            <a:off x="1366838" y="1368000"/>
            <a:ext cx="7777162" cy="5490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 dirty="0"/>
              <a:t>12.07.2016</a:t>
            </a:r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4865" y="3352800"/>
            <a:ext cx="4082367" cy="2083070"/>
          </a:xfrm>
          <a:noFill/>
        </p:spPr>
        <p:txBody>
          <a:bodyPr wrap="square" lIns="327600" tIns="298800" rIns="327600" bIns="298800" anchor="ctr" anchorCtr="0">
            <a:noAutofit/>
          </a:bodyPr>
          <a:lstStyle>
            <a:lvl1pPr algn="l">
              <a:defRPr sz="4400" b="1" i="0" cap="all" spc="170" baseline="0">
                <a:solidFill>
                  <a:schemeClr val="bg1"/>
                </a:solidFill>
                <a:latin typeface="Cooper Hewitt Semibold" charset="0"/>
                <a:ea typeface="Cooper Hewitt Semibold" charset="0"/>
                <a:cs typeface="Cooper Hewitt Semibol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ostende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520000"/>
            <a:ext cx="4302000" cy="3142800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4400" b="1" i="0" cap="all" spc="170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ijdelijke aanduiding voor tekst 11" descr="Vul hier de dienst in" title="Dienst"/>
          <p:cNvSpPr>
            <a:spLocks noGrp="1"/>
          </p:cNvSpPr>
          <p:nvPr>
            <p:ph type="body" sz="quarter" idx="10"/>
          </p:nvPr>
        </p:nvSpPr>
        <p:spPr>
          <a:xfrm rot="16200000">
            <a:off x="-1545957" y="4011914"/>
            <a:ext cx="4680000" cy="468000"/>
          </a:xfrm>
        </p:spPr>
        <p:txBody>
          <a:bodyPr wrap="none" lIns="0" tIns="0" rIns="0" b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  <a:lvl2pPr marL="4572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2pPr>
            <a:lvl3pPr marL="9144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3pPr>
            <a:lvl4pPr marL="13716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4pPr>
            <a:lvl5pPr marL="1828800" indent="0">
              <a:lnSpc>
                <a:spcPts val="1800"/>
              </a:lnSpc>
              <a:buNone/>
              <a:defRPr sz="1800" b="0" i="0" cap="all" spc="10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7282246" y="420287"/>
            <a:ext cx="1589903" cy="292388"/>
          </a:xfrm>
        </p:spPr>
        <p:txBody>
          <a:bodyPr wrap="square" lIns="0" tIns="0" rIns="0" bIns="0">
            <a:spAutoFit/>
          </a:bodyPr>
          <a:lstStyle>
            <a:lvl1pPr>
              <a:defRPr sz="1900" b="0" i="0" spc="130" baseline="0">
                <a:solidFill>
                  <a:srgbClr val="3AA5E2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r>
              <a:rPr lang="nl-BE"/>
              <a:t>12.07.2016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9200" y="6516000"/>
            <a:ext cx="251999" cy="138499"/>
          </a:xfrm>
        </p:spPr>
        <p:txBody>
          <a:bodyPr lIns="0" tIns="0" rIns="0" bIns="0" anchor="t" anchorCtr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638000" y="6516000"/>
            <a:ext cx="2924434" cy="138499"/>
          </a:xfrm>
        </p:spPr>
        <p:txBody>
          <a:bodyPr lIns="0" tIns="0" rIns="0" bIns="0"/>
          <a:lstStyle>
            <a:lvl1pPr algn="l">
              <a:defRPr sz="900" b="0" i="0" cap="all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Coo Hew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94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o Hew" pitchFamily="2" charset="0"/>
                <a:ea typeface="Coo Hew" pitchFamily="2" charset="0"/>
              </a:defRPr>
            </a:lvl1pPr>
          </a:lstStyle>
          <a:p>
            <a:fld id="{D115FF58-4615-4245-85CA-2DC058256CD0}" type="datetimeFigureOut">
              <a:rPr lang="nl-NL" smtClean="0"/>
              <a:pPr/>
              <a:t>11-12-2016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o Hew" pitchFamily="2" charset="0"/>
                <a:ea typeface="Coo Hew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o Hew" pitchFamily="2" charset="0"/>
                <a:ea typeface="Coo Hew" pitchFamily="2" charset="0"/>
              </a:defRPr>
            </a:lvl1pPr>
          </a:lstStyle>
          <a:p>
            <a:fld id="{77E2DE72-69BB-954F-8364-2E92C45B1BC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9" r:id="rId4"/>
    <p:sldLayoutId id="2147483681" r:id="rId5"/>
    <p:sldLayoutId id="2147483682" r:id="rId6"/>
    <p:sldLayoutId id="2147483675" r:id="rId7"/>
    <p:sldLayoutId id="2147483680" r:id="rId8"/>
    <p:sldLayoutId id="2147483676" r:id="rId9"/>
    <p:sldLayoutId id="2147483685" r:id="rId10"/>
    <p:sldLayoutId id="2147483687" r:id="rId11"/>
    <p:sldLayoutId id="2147483686" r:id="rId12"/>
    <p:sldLayoutId id="2147483677" r:id="rId13"/>
    <p:sldLayoutId id="2147483678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o Hew" pitchFamily="2" charset="0"/>
          <a:ea typeface="Coo Hew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o Hew" pitchFamily="2" charset="0"/>
          <a:ea typeface="Coo Hew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o Hew" pitchFamily="2" charset="0"/>
          <a:ea typeface="Coo Hew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o Hew" pitchFamily="2" charset="0"/>
          <a:ea typeface="Coo Hew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o Hew" pitchFamily="2" charset="0"/>
          <a:ea typeface="Coo Hew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o Hew" pitchFamily="2" charset="0"/>
          <a:ea typeface="Coo Hew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2259000" y="-91440"/>
            <a:ext cx="6074317" cy="6254404"/>
          </a:xfr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Welkom </a:t>
            </a:r>
            <a:b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het </a:t>
            </a:r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Energieloket</a:t>
            </a:r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Sociaal Huis Oostende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latin typeface="Coo Hew" pitchFamily="2" charset="0"/>
                <a:ea typeface="Coo Hew" pitchFamily="2" charset="0"/>
              </a:rPr>
              <a:t>ENERGIELOKET</a:t>
            </a:r>
            <a:endParaRPr lang="nl-NL" dirty="0">
              <a:latin typeface="Coo Hew" pitchFamily="2" charset="0"/>
              <a:ea typeface="Coo Hew" pitchFamily="2" charset="0"/>
            </a:endParaRP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1"/>
          </p:nvPr>
        </p:nvSpPr>
        <p:spPr>
          <a:xfrm flipH="1">
            <a:off x="9275805" y="420287"/>
            <a:ext cx="1441622" cy="292388"/>
          </a:xfrm>
        </p:spPr>
        <p:txBody>
          <a:bodyPr/>
          <a:lstStyle/>
          <a:p>
            <a:endParaRPr lang="nl-NL" dirty="0">
              <a:latin typeface="Coo Hew" pitchFamily="2" charset="0"/>
              <a:ea typeface="Coo Hew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43241" r="19640" b="37183"/>
          <a:stretch/>
        </p:blipFill>
        <p:spPr>
          <a:xfrm>
            <a:off x="1623600" y="0"/>
            <a:ext cx="1270800" cy="13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4710" y="1513885"/>
            <a:ext cx="6705280" cy="784057"/>
          </a:xfrm>
        </p:spPr>
        <p:txBody>
          <a:bodyPr>
            <a:normAutofit fontScale="90000"/>
          </a:bodyPr>
          <a:lstStyle/>
          <a:p>
            <a:pPr eaLnBrk="0" hangingPunct="0">
              <a:lnSpc>
                <a:spcPct val="134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nl-NL" sz="3100" dirty="0"/>
              <a:t>men kan bij ons terecht </a:t>
            </a:r>
            <a:r>
              <a:rPr lang="nl-NL" sz="3100" dirty="0" smtClean="0"/>
              <a:t>voor:</a:t>
            </a:r>
            <a:br>
              <a:rPr lang="nl-NL" sz="3100" dirty="0" smtClean="0"/>
            </a:b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endParaRPr lang="nl-BE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944710" y="2523263"/>
            <a:ext cx="5950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 CONTROLE ENERGIEFACTUUR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 PRIJSVERGELIJKING LEVERANCIERS</a:t>
            </a:r>
            <a:r>
              <a:rPr lang="nl-NL" sz="2400" b="1" dirty="0">
                <a:solidFill>
                  <a:schemeClr val="bg1"/>
                </a:solidFill>
                <a:latin typeface="Coo Hew"/>
              </a:rPr>
              <a:t>		(V – </a:t>
            </a: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TEST)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 INFORMATIE SOORTEN CONTRACTEN BIJ COMMERCIËLE LEVERANCIERS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 UITLEG SOCIAAL TARIEF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925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514" y="1835409"/>
            <a:ext cx="7293094" cy="8542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 smtClean="0"/>
              <a:t>Informatie rond gemiddeld energieverbruik</a:t>
            </a:r>
            <a:endParaRPr lang="nl-B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ENERGIELOKET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2121362" y="2689673"/>
            <a:ext cx="6529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WAT TE DOEN BIJ VERHUIS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bg1"/>
                </a:solidFill>
                <a:latin typeface="Coo Hew"/>
              </a:rPr>
              <a:t>UITLEG ROND PROCEDURE STOPZETTING CONTRACT BIJ COMMERCIËLE LEVERANCIER (DROPPROCEDURE)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400" b="1" dirty="0" smtClean="0">
              <a:solidFill>
                <a:schemeClr val="bg1"/>
              </a:solidFill>
              <a:latin typeface="Coo Hew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UITLEG BUDGETMETERS GAS EN ELEKTRICITEIT EN SCHULDAFBOUW VIA BUDGETMETER</a:t>
            </a:r>
            <a:endParaRPr lang="nl-BE" sz="2400" b="1" dirty="0">
              <a:solidFill>
                <a:schemeClr val="bg1"/>
              </a:solidFill>
              <a:latin typeface="Coo Hew"/>
            </a:endParaRPr>
          </a:p>
        </p:txBody>
      </p:sp>
    </p:spTree>
    <p:extLst>
      <p:ext uri="{BB962C8B-B14F-4D97-AF65-F5344CB8AC3E}">
        <p14:creationId xmlns:p14="http://schemas.microsoft.com/office/powerpoint/2010/main" val="356161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2014808" y="1798084"/>
            <a:ext cx="5686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DOORVERWIJZING EOS VOOR ENERGIESCAN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TOEKENNING VAN MINIMALE LEVERING AARDGAS TIJDENS DE WINTERPERIODE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 BEMIDDELING LOKALE ADVIESCOMMISSIE LAC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endParaRPr lang="nl-BE" sz="2400" b="1" dirty="0">
              <a:solidFill>
                <a:schemeClr val="bg1"/>
              </a:solidFill>
              <a:latin typeface="Coo Hew"/>
            </a:endParaRPr>
          </a:p>
        </p:txBody>
      </p:sp>
    </p:spTree>
    <p:extLst>
      <p:ext uri="{BB962C8B-B14F-4D97-AF65-F5344CB8AC3E}">
        <p14:creationId xmlns:p14="http://schemas.microsoft.com/office/powerpoint/2010/main" val="17553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ENERGIELOKET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059986" y="2205951"/>
            <a:ext cx="6341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bg1"/>
                </a:solidFill>
                <a:latin typeface="Coo Hew"/>
              </a:rPr>
              <a:t>BEMIDDELING VOOR HET BEKOMEN VAN EEN AFBETALINGSREGELING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bg1"/>
                </a:solidFill>
                <a:latin typeface="Coo Hew"/>
              </a:rPr>
              <a:t> VORMING ENERGIE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bg1"/>
                </a:solidFill>
                <a:latin typeface="Coo Hew"/>
              </a:rPr>
              <a:t> DEMO </a:t>
            </a: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KAST</a:t>
            </a:r>
          </a:p>
          <a:p>
            <a:endParaRPr lang="nl-BE" sz="2400" b="1" dirty="0" smtClean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 …</a:t>
            </a: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456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3209026"/>
            <a:ext cx="7104770" cy="2453774"/>
          </a:xfrm>
        </p:spPr>
        <p:txBody>
          <a:bodyPr/>
          <a:lstStyle/>
          <a:p>
            <a:r>
              <a:rPr lang="nl-BE" dirty="0" smtClean="0"/>
              <a:t>Pro actieve opdracht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84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2045698" y="2531241"/>
            <a:ext cx="6655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chemeClr val="bg1"/>
                </a:solidFill>
                <a:latin typeface="Coo Hew"/>
              </a:rPr>
              <a:t> </a:t>
            </a: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DREIGENDE AFSLUITING EGW VOORKOMEN</a:t>
            </a:r>
            <a:endParaRPr lang="nl-NL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  <a:latin typeface="Coo Hew"/>
              </a:rPr>
              <a:t>SAMENWERKING EANDIS EN WATERMAATSCHAPPIJEN DOOR MIDDEL VAN HUISBEZOEKEN</a:t>
            </a:r>
            <a:endParaRPr lang="nl-BE" sz="2400" b="1" dirty="0">
              <a:solidFill>
                <a:schemeClr val="bg1"/>
              </a:solidFill>
              <a:latin typeface="Coo Hew"/>
            </a:endParaRPr>
          </a:p>
        </p:txBody>
      </p:sp>
    </p:spTree>
    <p:extLst>
      <p:ext uri="{BB962C8B-B14F-4D97-AF65-F5344CB8AC3E}">
        <p14:creationId xmlns:p14="http://schemas.microsoft.com/office/powerpoint/2010/main" val="81731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7087" y="2353892"/>
            <a:ext cx="6483939" cy="1292615"/>
          </a:xfrm>
        </p:spPr>
        <p:txBody>
          <a:bodyPr/>
          <a:lstStyle/>
          <a:p>
            <a:pPr marL="1035050" lvl="1" indent="-514350" eaLnBrk="0" hangingPunct="0">
              <a:lnSpc>
                <a:spcPct val="134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nl-NL" sz="24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>AFBETALINGSPLANNEN ONDERHANDELEN</a:t>
            </a:r>
            <a:r>
              <a:rPr lang="nl-NL" sz="28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/>
            </a:r>
            <a:br>
              <a:rPr lang="nl-NL" sz="28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</a:br>
            <a:r>
              <a:rPr lang="nl-NL" sz="28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/>
            </a:r>
            <a:br>
              <a:rPr lang="nl-NL" sz="28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</a:br>
            <a:r>
              <a:rPr lang="nl-NL" sz="2800" i="1" dirty="0">
                <a:solidFill>
                  <a:srgbClr val="000090"/>
                </a:solidFill>
                <a:latin typeface="Coo Hew" pitchFamily="2" charset="0"/>
                <a:ea typeface="Coo Hew" pitchFamily="2" charset="0"/>
              </a:rPr>
              <a:t/>
            </a:r>
            <a:br>
              <a:rPr lang="nl-NL" sz="2800" i="1" dirty="0">
                <a:solidFill>
                  <a:srgbClr val="000090"/>
                </a:solidFill>
                <a:latin typeface="Coo Hew" pitchFamily="2" charset="0"/>
                <a:ea typeface="Coo Hew" pitchFamily="2" charset="0"/>
              </a:rPr>
            </a:br>
            <a:endParaRPr lang="nl-BE" sz="2800" u="sng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159999" y="3830415"/>
            <a:ext cx="69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>  GESCHORSTE </a:t>
            </a:r>
            <a:r>
              <a:rPr lang="nl-NL" sz="2400" b="1" dirty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>LEVERINGEN </a:t>
            </a:r>
            <a:r>
              <a:rPr lang="nl-NL" sz="24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>TERUG ACTIVEREN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69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9999" y="1595888"/>
            <a:ext cx="6923615" cy="4066912"/>
          </a:xfrm>
        </p:spPr>
        <p:txBody>
          <a:bodyPr/>
          <a:lstStyle/>
          <a:p>
            <a:r>
              <a:rPr lang="nl-BE" dirty="0" smtClean="0"/>
              <a:t>	</a:t>
            </a:r>
            <a:br>
              <a:rPr lang="nl-BE" dirty="0" smtClean="0"/>
            </a:br>
            <a:r>
              <a:rPr lang="nl-BE" dirty="0" smtClean="0"/>
              <a:t>Informatie en 	preventie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3200" dirty="0" smtClean="0"/>
              <a:t>voorbije jaar: </a:t>
            </a:r>
            <a:br>
              <a:rPr lang="nl-BE" sz="3200" dirty="0" smtClean="0"/>
            </a:br>
            <a:r>
              <a:rPr lang="nl-BE" sz="3200" dirty="0" smtClean="0"/>
              <a:t>actie meterstanden</a:t>
            </a:r>
            <a:endParaRPr lang="nl-BE" sz="3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r>
              <a:rPr lang="nl-BE" dirty="0" smtClean="0"/>
              <a:t>	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314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1344168"/>
            <a:ext cx="6837696" cy="694944"/>
          </a:xfrm>
        </p:spPr>
        <p:txBody>
          <a:bodyPr/>
          <a:lstStyle/>
          <a:p>
            <a:r>
              <a:rPr lang="nl-BE" dirty="0" smtClean="0"/>
              <a:t>Aktie meterstanden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212848"/>
            <a:ext cx="6481080" cy="42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3744" y="2980944"/>
            <a:ext cx="6181344" cy="1307592"/>
          </a:xfrm>
        </p:spPr>
        <p:txBody>
          <a:bodyPr/>
          <a:lstStyle/>
          <a:p>
            <a:r>
              <a:rPr lang="nl-BE" dirty="0" smtClean="0"/>
              <a:t>Energieloket in cijfers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240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1492370"/>
            <a:ext cx="6725208" cy="5279366"/>
          </a:xfrm>
        </p:spPr>
        <p:txBody>
          <a:bodyPr/>
          <a:lstStyle/>
          <a:p>
            <a:pPr eaLnBrk="0" hangingPunct="0">
              <a:lnSpc>
                <a:spcPct val="134000"/>
              </a:lnSpc>
              <a:spcBef>
                <a:spcPct val="20000"/>
              </a:spcBef>
              <a:defRPr/>
            </a:pPr>
            <a:r>
              <a:rPr lang="nl-NL" dirty="0" smtClean="0">
                <a:solidFill>
                  <a:srgbClr val="000090"/>
                </a:solidFill>
              </a:rPr>
              <a:t> </a:t>
            </a:r>
            <a:r>
              <a:rPr lang="nl-NL" dirty="0"/>
              <a:t>Zitdagen: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3200" dirty="0" smtClean="0"/>
              <a:t>elke </a:t>
            </a:r>
            <a:r>
              <a:rPr lang="nl-NL" sz="3200" dirty="0"/>
              <a:t>voormiddag behalve op </a:t>
            </a:r>
            <a:r>
              <a:rPr lang="nl-NL" sz="3200" dirty="0" smtClean="0"/>
              <a:t>donderdag</a:t>
            </a:r>
            <a:br>
              <a:rPr lang="nl-NL" sz="3200" dirty="0" smtClean="0"/>
            </a:br>
            <a:r>
              <a:rPr lang="nl-NL" sz="3200" dirty="0" smtClean="0"/>
              <a:t> </a:t>
            </a:r>
            <a:br>
              <a:rPr lang="nl-NL" sz="3200" dirty="0" smtClean="0"/>
            </a:br>
            <a:r>
              <a:rPr lang="nl-NL" sz="3200" dirty="0" smtClean="0"/>
              <a:t>van</a:t>
            </a:r>
            <a:r>
              <a:rPr lang="nl-NL" sz="3200" dirty="0"/>
              <a:t> </a:t>
            </a:r>
            <a:r>
              <a:rPr lang="nl-NL" sz="3200" dirty="0" smtClean="0"/>
              <a:t>9u </a:t>
            </a:r>
            <a:r>
              <a:rPr lang="nl-NL" sz="3200" dirty="0"/>
              <a:t>tot 11u30</a:t>
            </a:r>
            <a:r>
              <a:rPr lang="nl-NL" dirty="0">
                <a:solidFill>
                  <a:srgbClr val="000090"/>
                </a:solidFill>
              </a:rPr>
              <a:t/>
            </a:r>
            <a:br>
              <a:rPr lang="nl-NL" dirty="0">
                <a:solidFill>
                  <a:srgbClr val="000090"/>
                </a:solidFill>
              </a:rPr>
            </a:br>
            <a:r>
              <a:rPr lang="nl-NL" dirty="0">
                <a:latin typeface="Coo Hew" pitchFamily="2" charset="0"/>
                <a:ea typeface="Coo Hew" pitchFamily="2" charset="0"/>
              </a:rPr>
              <a:t/>
            </a:r>
            <a:br>
              <a:rPr lang="nl-NL" dirty="0">
                <a:latin typeface="Coo Hew" pitchFamily="2" charset="0"/>
                <a:ea typeface="Coo Hew" pitchFamily="2" charset="0"/>
              </a:rPr>
            </a:br>
            <a:r>
              <a:rPr lang="nl-NL" dirty="0">
                <a:latin typeface="Coo Hew" pitchFamily="2" charset="0"/>
                <a:ea typeface="Coo Hew" pitchFamily="2" charset="0"/>
              </a:rPr>
              <a:t/>
            </a:r>
            <a:br>
              <a:rPr lang="nl-NL" dirty="0">
                <a:latin typeface="Coo Hew" pitchFamily="2" charset="0"/>
                <a:ea typeface="Coo Hew" pitchFamily="2" charset="0"/>
              </a:rPr>
            </a:br>
            <a:r>
              <a:rPr lang="nl-NL" dirty="0">
                <a:latin typeface="Coo Hew" pitchFamily="2" charset="0"/>
                <a:ea typeface="Coo Hew" pitchFamily="2" charset="0"/>
              </a:rPr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 rot="16200000">
            <a:off x="-1533601" y="4040509"/>
            <a:ext cx="4680000" cy="468000"/>
          </a:xfrm>
        </p:spPr>
        <p:txBody>
          <a:bodyPr/>
          <a:lstStyle/>
          <a:p>
            <a:r>
              <a:rPr lang="nl-NL" dirty="0" smtClean="0">
                <a:latin typeface="Coo Hew" pitchFamily="2" charset="0"/>
                <a:ea typeface="Coo Hew" pitchFamily="2" charset="0"/>
              </a:rPr>
              <a:t>ENERGIELOKET</a:t>
            </a:r>
            <a:endParaRPr lang="nl-NL" dirty="0">
              <a:latin typeface="Coo Hew" pitchFamily="2" charset="0"/>
              <a:ea typeface="Coo Hew" pitchFamily="2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3"/>
          </p:nvPr>
        </p:nvSpPr>
        <p:spPr>
          <a:xfrm>
            <a:off x="-1327621" y="6483773"/>
            <a:ext cx="45719" cy="138499"/>
          </a:xfrm>
        </p:spPr>
        <p:txBody>
          <a:bodyPr/>
          <a:lstStyle/>
          <a:p>
            <a:endParaRPr lang="nl-NL" dirty="0">
              <a:latin typeface="Coo Hew" pitchFamily="2" charset="0"/>
              <a:ea typeface="Coo H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3472" y="1279987"/>
            <a:ext cx="6097668" cy="1088309"/>
          </a:xfrm>
        </p:spPr>
        <p:txBody>
          <a:bodyPr/>
          <a:lstStyle/>
          <a:p>
            <a:pPr marL="514350" indent="-514350" eaLnBrk="0" hangingPunct="0">
              <a:lnSpc>
                <a:spcPct val="134000"/>
              </a:lnSpc>
              <a:spcBef>
                <a:spcPct val="20000"/>
              </a:spcBef>
              <a:defRPr/>
            </a:pPr>
            <a:r>
              <a:rPr lang="nl-NL" sz="2800" dirty="0" smtClean="0"/>
              <a:t>	</a:t>
            </a:r>
            <a:r>
              <a:rPr lang="nl-NL" sz="2800" dirty="0" err="1" smtClean="0"/>
              <a:t>energieloket</a:t>
            </a:r>
            <a:r>
              <a:rPr lang="nl-NL" sz="2800" dirty="0" smtClean="0"/>
              <a:t> in cijfers</a:t>
            </a:r>
            <a:br>
              <a:rPr lang="nl-NL" sz="2800" dirty="0" smtClean="0"/>
            </a:br>
            <a:endParaRPr lang="nl-NL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 flipV="1">
            <a:off x="2724911" y="2450592"/>
            <a:ext cx="5715001" cy="413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38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3744468314"/>
              </p:ext>
            </p:extLst>
          </p:nvPr>
        </p:nvGraphicFramePr>
        <p:xfrm>
          <a:off x="2212848" y="2450592"/>
          <a:ext cx="6638544" cy="359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138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07792" y="1289304"/>
            <a:ext cx="6089904" cy="694944"/>
          </a:xfrm>
        </p:spPr>
        <p:txBody>
          <a:bodyPr/>
          <a:lstStyle/>
          <a:p>
            <a:r>
              <a:rPr lang="nl-BE" sz="2800" dirty="0" smtClean="0"/>
              <a:t>Energieloket in cijfers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34408" y="194258"/>
            <a:ext cx="104521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9" name="Grafiek 8"/>
          <p:cNvGraphicFramePr/>
          <p:nvPr>
            <p:extLst>
              <p:ext uri="{D42A27DB-BD31-4B8C-83A1-F6EECF244321}">
                <p14:modId xmlns:p14="http://schemas.microsoft.com/office/powerpoint/2010/main" val="611756064"/>
              </p:ext>
            </p:extLst>
          </p:nvPr>
        </p:nvGraphicFramePr>
        <p:xfrm>
          <a:off x="2360644" y="2178506"/>
          <a:ext cx="6271291" cy="440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11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7094" y="1184988"/>
            <a:ext cx="5159828" cy="541175"/>
          </a:xfrm>
        </p:spPr>
        <p:txBody>
          <a:bodyPr/>
          <a:lstStyle/>
          <a:p>
            <a:r>
              <a:rPr lang="nl-BE" sz="2800" dirty="0" smtClean="0"/>
              <a:t>Energieloket in cijfers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65512" y="0"/>
            <a:ext cx="100926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1037597276"/>
              </p:ext>
            </p:extLst>
          </p:nvPr>
        </p:nvGraphicFramePr>
        <p:xfrm>
          <a:off x="2379306" y="2090056"/>
          <a:ext cx="6055566" cy="449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0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33869" y="1455577"/>
            <a:ext cx="5943599" cy="450337"/>
          </a:xfrm>
        </p:spPr>
        <p:txBody>
          <a:bodyPr/>
          <a:lstStyle/>
          <a:p>
            <a:r>
              <a:rPr lang="nl-BE" sz="2800" dirty="0" smtClean="0"/>
              <a:t>Energieloket in cijfers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16694" y="0"/>
            <a:ext cx="10434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537569509"/>
              </p:ext>
            </p:extLst>
          </p:nvPr>
        </p:nvGraphicFramePr>
        <p:xfrm>
          <a:off x="2230016" y="2285999"/>
          <a:ext cx="6260840" cy="437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17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11196" y="1620959"/>
            <a:ext cx="5504688" cy="374904"/>
          </a:xfrm>
        </p:spPr>
        <p:txBody>
          <a:bodyPr/>
          <a:lstStyle/>
          <a:p>
            <a:r>
              <a:rPr lang="nl-BE" sz="3200" dirty="0" smtClean="0"/>
              <a:t>Energieloket</a:t>
            </a:r>
            <a:r>
              <a:rPr lang="nl-BE" sz="2800" dirty="0" smtClean="0"/>
              <a:t> in cijfers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404872" y="2221992"/>
            <a:ext cx="6117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>
              <a:solidFill>
                <a:schemeClr val="bg1"/>
              </a:solidFill>
              <a:latin typeface="Coo Hew" pitchFamily="2" charset="0"/>
              <a:ea typeface="Coo Hew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sz="28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>MENSEN MET DE BELGISCHE NATIONALITEIT ZIJN DUIDELIJK IN DE MEERDERHEID, MAAR NAAR SCHATTING 80% VAN ONZE BEZOEKERS HEBBEN EEN MIGRATIE-ACHTERGROND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BE" sz="2800" b="1" dirty="0" smtClean="0">
              <a:solidFill>
                <a:schemeClr val="bg1"/>
              </a:solidFill>
              <a:latin typeface="Coo Hew" pitchFamily="2" charset="0"/>
              <a:ea typeface="Coo Hew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BE" sz="2800" b="1" dirty="0" smtClean="0">
                <a:solidFill>
                  <a:schemeClr val="bg1"/>
                </a:solidFill>
                <a:latin typeface="Coo Hew" pitchFamily="2" charset="0"/>
                <a:ea typeface="Coo Hew" pitchFamily="2" charset="0"/>
              </a:rPr>
              <a:t>VERKLARING?</a:t>
            </a:r>
            <a:endParaRPr lang="nl-BE" sz="2800" b="1" dirty="0">
              <a:solidFill>
                <a:schemeClr val="bg1"/>
              </a:solidFill>
              <a:latin typeface="Coo Hew" pitchFamily="2" charset="0"/>
              <a:ea typeface="Coo H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854745" y="4248000"/>
            <a:ext cx="1418722" cy="8207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dirty="0" smtClean="0">
                <a:latin typeface="Coo Hew" pitchFamily="2" charset="0"/>
                <a:ea typeface="Coo Hew" pitchFamily="2" charset="0"/>
              </a:rPr>
              <a:t>OCMW Oostende</a:t>
            </a:r>
            <a:endParaRPr lang="nl-NL" dirty="0">
              <a:latin typeface="Coo Hew" pitchFamily="2" charset="0"/>
              <a:ea typeface="Coo Hew" pitchFamily="2" charset="0"/>
            </a:endParaRPr>
          </a:p>
          <a:p>
            <a:pPr>
              <a:spcBef>
                <a:spcPts val="0"/>
              </a:spcBef>
            </a:pPr>
            <a:r>
              <a:rPr lang="nl-NL" dirty="0" smtClean="0">
                <a:latin typeface="Coo Hew" pitchFamily="2" charset="0"/>
                <a:ea typeface="Coo Hew" pitchFamily="2" charset="0"/>
              </a:rPr>
              <a:t>Edith Cavellstraat 15</a:t>
            </a:r>
            <a:endParaRPr lang="nl-NL" dirty="0">
              <a:latin typeface="Coo Hew" pitchFamily="2" charset="0"/>
              <a:ea typeface="Coo Hew" pitchFamily="2" charset="0"/>
            </a:endParaRPr>
          </a:p>
          <a:p>
            <a:pPr>
              <a:spcBef>
                <a:spcPts val="0"/>
              </a:spcBef>
            </a:pPr>
            <a:r>
              <a:rPr lang="nl-NL" dirty="0">
                <a:latin typeface="Coo Hew" pitchFamily="2" charset="0"/>
                <a:ea typeface="Coo Hew" pitchFamily="2" charset="0"/>
              </a:rPr>
              <a:t>8400 Oostende</a:t>
            </a:r>
          </a:p>
          <a:p>
            <a:pPr>
              <a:spcBef>
                <a:spcPts val="0"/>
              </a:spcBef>
            </a:pPr>
            <a:r>
              <a:rPr lang="nl-NL" dirty="0" smtClean="0">
                <a:latin typeface="Coo Hew" pitchFamily="2" charset="0"/>
                <a:ea typeface="Coo Hew" pitchFamily="2" charset="0"/>
              </a:rPr>
              <a:t>059 59 10 10</a:t>
            </a:r>
            <a:endParaRPr lang="nl-NL" dirty="0">
              <a:latin typeface="Coo Hew" pitchFamily="2" charset="0"/>
              <a:ea typeface="Coo H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0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5806" y="2355107"/>
            <a:ext cx="7318464" cy="4234587"/>
          </a:xfrm>
        </p:spPr>
        <p:txBody>
          <a:bodyPr/>
          <a:lstStyle/>
          <a:p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2800" dirty="0" smtClean="0"/>
              <a:t>We </a:t>
            </a:r>
            <a:r>
              <a:rPr lang="nl-BE" sz="2800" dirty="0" smtClean="0"/>
              <a:t>zien </a:t>
            </a:r>
            <a:r>
              <a:rPr lang="nl-BE" sz="2800" dirty="0"/>
              <a:t>een groeiende toestroom van </a:t>
            </a:r>
            <a:r>
              <a:rPr lang="nl-BE" sz="2800" dirty="0" smtClean="0"/>
              <a:t>CLIËNTEN </a:t>
            </a:r>
            <a:r>
              <a:rPr lang="nl-BE" sz="2800" dirty="0"/>
              <a:t>met een vraag naar </a:t>
            </a:r>
            <a:r>
              <a:rPr lang="nl-BE" sz="2800" dirty="0" smtClean="0"/>
              <a:t>financiële EN administratieve </a:t>
            </a:r>
            <a:r>
              <a:rPr lang="nl-BE" sz="2800" dirty="0"/>
              <a:t>ondersteuning rond </a:t>
            </a:r>
            <a:r>
              <a:rPr lang="nl-BE" sz="2800" dirty="0" smtClean="0"/>
              <a:t>energie </a:t>
            </a:r>
            <a:r>
              <a:rPr lang="nl-BE" sz="2800" dirty="0">
                <a:solidFill>
                  <a:srgbClr val="0C1C8C"/>
                </a:solidFill>
              </a:rPr>
              <a:t/>
            </a:r>
            <a:br>
              <a:rPr lang="nl-BE" sz="2800" dirty="0">
                <a:solidFill>
                  <a:srgbClr val="0C1C8C"/>
                </a:solidFill>
              </a:rPr>
            </a:b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ENERGIELOKET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804086" y="1532238"/>
            <a:ext cx="717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  <a:latin typeface="Coo Hew"/>
              </a:rPr>
              <a:t>WAAROM EEN ENERGIELOKET?</a:t>
            </a:r>
            <a:endParaRPr lang="nl-BE" sz="3600" b="1" dirty="0">
              <a:solidFill>
                <a:schemeClr val="bg1"/>
              </a:solidFill>
              <a:latin typeface="Coo Hew"/>
            </a:endParaRPr>
          </a:p>
        </p:txBody>
      </p:sp>
    </p:spTree>
    <p:extLst>
      <p:ext uri="{BB962C8B-B14F-4D97-AF65-F5344CB8AC3E}">
        <p14:creationId xmlns:p14="http://schemas.microsoft.com/office/powerpoint/2010/main" val="278785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9999" y="2216988"/>
            <a:ext cx="6751087" cy="3445811"/>
          </a:xfrm>
        </p:spPr>
        <p:txBody>
          <a:bodyPr/>
          <a:lstStyle/>
          <a:p>
            <a:r>
              <a:rPr lang="nl-BE" sz="2800" dirty="0"/>
              <a:t>Van curatief naar preventief</a:t>
            </a:r>
            <a:r>
              <a:rPr lang="nl-BE" sz="2800" dirty="0" smtClean="0"/>
              <a:t>:</a:t>
            </a:r>
            <a:br>
              <a:rPr lang="nl-BE" sz="2800" dirty="0" smtClean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3600" dirty="0" smtClean="0"/>
              <a:t>voorkomen </a:t>
            </a:r>
            <a:r>
              <a:rPr lang="nl-BE" sz="3600" dirty="0"/>
              <a:t>in plaats van genezen</a:t>
            </a:r>
            <a:r>
              <a:rPr lang="nl-BE" sz="3600" dirty="0">
                <a:solidFill>
                  <a:srgbClr val="0C1C8C"/>
                </a:solidFill>
              </a:rPr>
              <a:t/>
            </a:r>
            <a:br>
              <a:rPr lang="nl-BE" sz="3600" dirty="0">
                <a:solidFill>
                  <a:srgbClr val="0C1C8C"/>
                </a:solidFill>
              </a:rPr>
            </a:br>
            <a:endParaRPr lang="nl-BE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524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3252158"/>
            <a:ext cx="7475706" cy="2410642"/>
          </a:xfrm>
        </p:spPr>
        <p:txBody>
          <a:bodyPr/>
          <a:lstStyle/>
          <a:p>
            <a:r>
              <a:rPr lang="nl-NL" dirty="0"/>
              <a:t>Energiearmoede ?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185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1433384"/>
            <a:ext cx="6811472" cy="4229416"/>
          </a:xfrm>
        </p:spPr>
        <p:txBody>
          <a:bodyPr/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nl-BE" sz="4000" dirty="0" smtClean="0"/>
              <a:t/>
            </a:r>
            <a:br>
              <a:rPr lang="nl-BE" sz="4000" dirty="0" smtClean="0"/>
            </a:br>
            <a:r>
              <a:rPr lang="nl-BE" sz="4000" dirty="0" smtClean="0"/>
              <a:t/>
            </a:r>
            <a:br>
              <a:rPr lang="nl-BE" sz="4000" dirty="0" smtClean="0"/>
            </a:br>
            <a:r>
              <a:rPr lang="nl-BE" sz="4000" dirty="0" smtClean="0"/>
              <a:t> </a:t>
            </a:r>
            <a:r>
              <a:rPr lang="nl-BE" sz="4000" dirty="0"/>
              <a:t/>
            </a:r>
            <a:br>
              <a:rPr lang="nl-BE" sz="4000" dirty="0"/>
            </a:br>
            <a:r>
              <a:rPr lang="nl-BE" sz="2400" dirty="0" smtClean="0"/>
              <a:t>iemand is in energiearmoede wanneer hij/zij bijzondere moeilijkheden ondervindt in zijn/haar woonst om zich te voorzien van energie die noodzakelijk is om zijn/haar elementaire noden te bevredigen</a:t>
            </a:r>
            <a:r>
              <a:rPr lang="nl-BE" sz="2400" dirty="0" smtClean="0">
                <a:solidFill>
                  <a:srgbClr val="0C1C8C"/>
                </a:solidFill>
              </a:rPr>
              <a:t>.</a:t>
            </a:r>
            <a:r>
              <a:rPr lang="nl-BE" sz="2400" dirty="0">
                <a:solidFill>
                  <a:srgbClr val="0C1C8C"/>
                </a:solidFill>
              </a:rPr>
              <a:t/>
            </a:r>
            <a:br>
              <a:rPr lang="nl-BE" sz="2400" dirty="0">
                <a:solidFill>
                  <a:srgbClr val="0C1C8C"/>
                </a:solidFill>
              </a:rPr>
            </a:br>
            <a:endParaRPr lang="nl-BE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1975865" y="1905914"/>
            <a:ext cx="717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>
                <a:solidFill>
                  <a:schemeClr val="bg1"/>
                </a:solidFill>
                <a:latin typeface="Coo Hew"/>
              </a:rPr>
              <a:t>EEN DEFINITIE</a:t>
            </a:r>
            <a:r>
              <a:rPr lang="nl-BE" sz="3200" dirty="0" smtClean="0">
                <a:solidFill>
                  <a:schemeClr val="bg1"/>
                </a:solidFill>
                <a:latin typeface="Coo Hew"/>
              </a:rPr>
              <a:t>:</a:t>
            </a:r>
            <a:endParaRPr lang="nl-BE" sz="3200" dirty="0">
              <a:solidFill>
                <a:schemeClr val="bg1"/>
              </a:solidFill>
              <a:latin typeface="Coo Hew"/>
            </a:endParaRPr>
          </a:p>
        </p:txBody>
      </p:sp>
    </p:spTree>
    <p:extLst>
      <p:ext uri="{BB962C8B-B14F-4D97-AF65-F5344CB8AC3E}">
        <p14:creationId xmlns:p14="http://schemas.microsoft.com/office/powerpoint/2010/main" val="254126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1905914"/>
            <a:ext cx="6328392" cy="3756886"/>
          </a:xfrm>
        </p:spPr>
        <p:txBody>
          <a:bodyPr/>
          <a:lstStyle/>
          <a:p>
            <a:r>
              <a:rPr lang="nl-BE" sz="3600" dirty="0" smtClean="0"/>
              <a:t>Energie-armoede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 smtClean="0"/>
              <a:t>ontstaat </a:t>
            </a:r>
            <a:r>
              <a:rPr lang="nl-BE" sz="2800" dirty="0"/>
              <a:t>als de energiekost een te grote hap neemt uit het gezinsbudget</a:t>
            </a:r>
            <a:r>
              <a:rPr lang="nl-BE" sz="2800" dirty="0">
                <a:solidFill>
                  <a:srgbClr val="0C1C8C"/>
                </a:solidFill>
              </a:rPr>
              <a:t/>
            </a:r>
            <a:br>
              <a:rPr lang="nl-BE" sz="2800" dirty="0">
                <a:solidFill>
                  <a:srgbClr val="0C1C8C"/>
                </a:solidFill>
              </a:rPr>
            </a:b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807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89516" y="1399633"/>
            <a:ext cx="6311571" cy="1507453"/>
          </a:xfrm>
        </p:spPr>
        <p:txBody>
          <a:bodyPr/>
          <a:lstStyle/>
          <a:p>
            <a:r>
              <a:rPr lang="nl-BE" sz="3200" dirty="0" smtClean="0"/>
              <a:t>ENERGIEARMOEDE</a:t>
            </a:r>
            <a:br>
              <a:rPr lang="nl-BE" sz="3200" dirty="0" smtClean="0"/>
            </a:br>
            <a:r>
              <a:rPr lang="nl-BE" sz="3200" dirty="0" smtClean="0"/>
              <a:t> 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>houdt dus verband met</a:t>
            </a:r>
            <a:r>
              <a:rPr lang="nl-BE" sz="2800" dirty="0" smtClean="0"/>
              <a:t>:</a:t>
            </a:r>
            <a:br>
              <a:rPr lang="nl-BE" sz="2800" dirty="0" smtClean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/>
              <a:t> </a:t>
            </a:r>
            <a:r>
              <a:rPr lang="nl-BE" sz="2800" dirty="0">
                <a:solidFill>
                  <a:srgbClr val="0C1C8C"/>
                </a:solidFill>
              </a:rPr>
              <a:t/>
            </a:r>
            <a:br>
              <a:rPr lang="nl-BE" sz="2800" dirty="0">
                <a:solidFill>
                  <a:srgbClr val="0C1C8C"/>
                </a:solidFill>
              </a:rPr>
            </a:b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843087" y="3043011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smtClean="0">
                <a:solidFill>
                  <a:schemeClr val="bg1"/>
                </a:solidFill>
                <a:latin typeface="Coo Hew"/>
              </a:rPr>
              <a:t> </a:t>
            </a: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HET INKOMEN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 DE ENERGIEPRIJZEN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 HET ENERGIEVERBRUIK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bg1"/>
              </a:solidFill>
              <a:latin typeface="Coo Hew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b="1" dirty="0" smtClean="0">
                <a:solidFill>
                  <a:schemeClr val="bg1"/>
                </a:solidFill>
                <a:latin typeface="Coo Hew"/>
              </a:rPr>
              <a:t>AARD VAN DE WONING</a:t>
            </a:r>
            <a:endParaRPr lang="nl-BE" sz="2400" b="1" dirty="0">
              <a:solidFill>
                <a:schemeClr val="bg1"/>
              </a:solidFill>
              <a:latin typeface="Coo Hew"/>
            </a:endParaRPr>
          </a:p>
        </p:txBody>
      </p:sp>
    </p:spTree>
    <p:extLst>
      <p:ext uri="{BB962C8B-B14F-4D97-AF65-F5344CB8AC3E}">
        <p14:creationId xmlns:p14="http://schemas.microsoft.com/office/powerpoint/2010/main" val="206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11880" y="2990088"/>
            <a:ext cx="4233672" cy="1133856"/>
          </a:xfrm>
        </p:spPr>
        <p:txBody>
          <a:bodyPr/>
          <a:lstStyle/>
          <a:p>
            <a:r>
              <a:rPr lang="nl-BE" dirty="0" smtClean="0"/>
              <a:t>Het loket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 smtClean="0"/>
              <a:t>energieloket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180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energieloket 2016.potx" id="{0F200399-1016-41A4-A972-C78FC007EAD0}" vid="{DAECD79C-E742-4900-8B00-02D84BFD683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3CD22966BAD43A201DFC31502553A" ma:contentTypeVersion="0" ma:contentTypeDescription="Een nieuw document maken." ma:contentTypeScope="" ma:versionID="639f1a9ab7a9f031c43f5976a21631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72F671-1E60-4A4F-89C9-46D9CD3E3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FE499D-9C76-4900-A78C-82AC807DF5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865CD-009F-44CD-B9E0-FD5025AB3E4A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energieloket 2016</Template>
  <TotalTime>247</TotalTime>
  <Words>862</Words>
  <Application>Microsoft Office PowerPoint</Application>
  <PresentationFormat>On-screen Show (4:3)</PresentationFormat>
  <Paragraphs>169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Coo Hew</vt:lpstr>
      <vt:lpstr>Cooper Hewitt Medium</vt:lpstr>
      <vt:lpstr>Cooper Hewitt Semibold</vt:lpstr>
      <vt:lpstr>Palatino Linotype</vt:lpstr>
      <vt:lpstr>Wingdings</vt:lpstr>
      <vt:lpstr>Office-thema</vt:lpstr>
      <vt:lpstr>Welkom  in het Energieloket    Sociaal Huis Oostende</vt:lpstr>
      <vt:lpstr> Zitdagen:   elke voormiddag behalve op donderdag   van 9u tot 11u30   titel</vt:lpstr>
      <vt:lpstr> We zien een groeiende toestroom van CLIËNTEN met een vraag naar financiële EN administratieve ondersteuning rond energie  </vt:lpstr>
      <vt:lpstr>Van curatief naar preventief:    voorkomen in plaats van genezen </vt:lpstr>
      <vt:lpstr>Energiearmoede ? </vt:lpstr>
      <vt:lpstr>    iemand is in energiearmoede wanneer hij/zij bijzondere moeilijkheden ondervindt in zijn/haar woonst om zich te voorzien van energie die noodzakelijk is om zijn/haar elementaire noden te bevredigen. </vt:lpstr>
      <vt:lpstr>Energie-armoede   ontstaat als de energiekost een te grote hap neemt uit het gezinsbudget </vt:lpstr>
      <vt:lpstr>ENERGIEARMOEDE   houdt dus verband met:     </vt:lpstr>
      <vt:lpstr>Het loket</vt:lpstr>
      <vt:lpstr>men kan bij ons terecht voor:   </vt:lpstr>
      <vt:lpstr>Informatie rond gemiddeld energieverbruik</vt:lpstr>
      <vt:lpstr>PowerPoint Presentation</vt:lpstr>
      <vt:lpstr>PowerPoint Presentation</vt:lpstr>
      <vt:lpstr>Pro actieve opdracht</vt:lpstr>
      <vt:lpstr>PowerPoint Presentation</vt:lpstr>
      <vt:lpstr>AFBETALINGSPLANNEN ONDERHANDELEN   </vt:lpstr>
      <vt:lpstr>  Informatie en  preventie   voorbije jaar:  actie meterstanden</vt:lpstr>
      <vt:lpstr>Aktie meterstanden</vt:lpstr>
      <vt:lpstr>Energieloket in cijfers</vt:lpstr>
      <vt:lpstr> energieloket in cijfers </vt:lpstr>
      <vt:lpstr>Energieloket in cijfers</vt:lpstr>
      <vt:lpstr>Energieloket in cijfers</vt:lpstr>
      <vt:lpstr>Energieloket in cijfers</vt:lpstr>
      <vt:lpstr>Energieloket in cijfers</vt:lpstr>
      <vt:lpstr>PowerPoint Presentation</vt:lpstr>
    </vt:vector>
  </TitlesOfParts>
  <Company>Stadsbestuur Oostende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 in het Energieloket    Sociaal Huis Oostende</dc:title>
  <dc:creator>Geert Verdonck</dc:creator>
  <cp:lastModifiedBy>geert verdonck</cp:lastModifiedBy>
  <cp:revision>64</cp:revision>
  <dcterms:created xsi:type="dcterms:W3CDTF">2016-12-05T15:58:32Z</dcterms:created>
  <dcterms:modified xsi:type="dcterms:W3CDTF">2016-12-11T16:41:33Z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0x010100A9C3CD22966BAD43A201DFC31502553A</vt:lpwstr>
  </property>
</Properties>
</file>