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5" r:id="rId2"/>
    <p:sldId id="259" r:id="rId3"/>
    <p:sldId id="274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7" r:id="rId15"/>
    <p:sldId id="278" r:id="rId16"/>
    <p:sldId id="276" r:id="rId17"/>
    <p:sldId id="270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0013-B2AA-4423-AB04-315462283D10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840AC-CBC9-4849-BA32-844D4CB954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41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8710" y="5349875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6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113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34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139" y="5315322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9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6722" y="5327907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7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955" y="5330192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8047" y="532377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8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139" y="532210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955" y="532210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48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610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B063E3-B72E-4665-BFB2-CFB3C70EFAFD}" type="datetimeFigureOut">
              <a:rPr lang="nl-BE" smtClean="0"/>
              <a:t>1/12/2016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89239" y="5314545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048000" y="208852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lvl="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nl-BE" sz="8000" dirty="0" smtClean="0">
                <a:solidFill>
                  <a:prstClr val="black"/>
                </a:solidFill>
                <a:latin typeface="Gill Sans MT"/>
              </a:rPr>
              <a:t>Energieadvies </a:t>
            </a:r>
            <a:endParaRPr lang="en-US" sz="8000" dirty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635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33307" y="1401340"/>
            <a:ext cx="7119456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endParaRPr lang="nl-BE" sz="2800" dirty="0" smtClean="0">
              <a:solidFill>
                <a:prstClr val="black"/>
              </a:solidFill>
              <a:latin typeface="Gill Sans MT"/>
            </a:endParaRPr>
          </a:p>
          <a:p>
            <a:pPr marL="539750" lvl="0" indent="-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prstClr val="black"/>
                </a:solidFill>
                <a:latin typeface="Gill Sans MT"/>
              </a:rPr>
              <a:t>Een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slecht binnenklimaat kan leiden tot 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:</a:t>
            </a:r>
          </a:p>
          <a:p>
            <a:pPr marL="82550" lv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</a:pP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marL="746125" lvl="1" indent="-3429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prstClr val="black"/>
                </a:solidFill>
                <a:latin typeface="Gill Sans MT"/>
              </a:rPr>
              <a:t>Hoofdpijn</a:t>
            </a: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marL="746125" lvl="1" indent="-3429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prstClr val="black"/>
                </a:solidFill>
                <a:latin typeface="Gill Sans MT"/>
              </a:rPr>
              <a:t>Geïrriteerde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luchtwegen</a:t>
            </a:r>
          </a:p>
          <a:p>
            <a:pPr marL="746125" lvl="1" indent="-3429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Astma</a:t>
            </a:r>
          </a:p>
          <a:p>
            <a:pPr marL="746125" lvl="1" indent="-34290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Allergische reacties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98975" y="973123"/>
            <a:ext cx="1900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Ventileren</a:t>
            </a:r>
          </a:p>
        </p:txBody>
      </p:sp>
      <p:sp>
        <p:nvSpPr>
          <p:cNvPr id="4" name="Rechthoek 3"/>
          <p:cNvSpPr/>
          <p:nvPr/>
        </p:nvSpPr>
        <p:spPr>
          <a:xfrm>
            <a:off x="5270106" y="125403"/>
            <a:ext cx="2682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4000" i="1" dirty="0">
                <a:solidFill>
                  <a:prstClr val="black"/>
                </a:solidFill>
              </a:rPr>
              <a:t>Energiescan</a:t>
            </a:r>
          </a:p>
        </p:txBody>
      </p:sp>
    </p:spTree>
    <p:extLst>
      <p:ext uri="{BB962C8B-B14F-4D97-AF65-F5344CB8AC3E}">
        <p14:creationId xmlns:p14="http://schemas.microsoft.com/office/powerpoint/2010/main" val="161899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50589" y="1013449"/>
            <a:ext cx="4351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Opmerkelijke verbruikers</a:t>
            </a:r>
          </a:p>
        </p:txBody>
      </p:sp>
      <p:sp>
        <p:nvSpPr>
          <p:cNvPr id="3" name="Rechthoek 2"/>
          <p:cNvSpPr/>
          <p:nvPr/>
        </p:nvSpPr>
        <p:spPr>
          <a:xfrm>
            <a:off x="900417" y="1728132"/>
            <a:ext cx="7589242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lvl="0" indent="-2857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Doorlopen van 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toilet</a:t>
            </a:r>
          </a:p>
          <a:p>
            <a:pPr marL="82550" lv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</a:pP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In 4 minuten 1,8 liter = 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648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liter/dag = 237 m³/jaar = 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1304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euro/jaar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.</a:t>
            </a:r>
          </a:p>
          <a:p>
            <a:pPr lvl="1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marL="368300" lvl="0" indent="-2857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Lekkende 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kraan</a:t>
            </a:r>
          </a:p>
          <a:p>
            <a:pPr marL="82550" lv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</a:pP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In 10 minuten 33 cl = 47 liter/dag = 17 m³/jaar = 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93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euro/jaar (38 % van het totale verbruik v/d bewoonster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)</a:t>
            </a:r>
          </a:p>
          <a:p>
            <a:pPr marL="285750" indent="-28575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marL="285750" indent="-28575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prstClr val="black"/>
                </a:solidFill>
                <a:latin typeface="Gill Sans MT"/>
              </a:rPr>
              <a:t>Lekkende overdrukventiel</a:t>
            </a:r>
          </a:p>
          <a:p>
            <a:pPr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prstClr val="black"/>
                </a:solidFill>
                <a:latin typeface="Gill Sans MT"/>
              </a:rPr>
              <a:t>In 15 min. 4,5 liter = 432 liter/dag = 158 m³/jaar = 869 euro/jaar</a:t>
            </a:r>
          </a:p>
          <a:p>
            <a:pPr marL="285750" indent="-28575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nl-BE" dirty="0" smtClean="0">
              <a:solidFill>
                <a:prstClr val="black"/>
              </a:solidFill>
              <a:latin typeface="Gill Sans MT"/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nl-BE" dirty="0" smtClean="0">
              <a:solidFill>
                <a:prstClr val="black"/>
              </a:solidFill>
              <a:latin typeface="Gill Sans MT"/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lvl="1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404329" y="63409"/>
            <a:ext cx="2682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4000" i="1" dirty="0">
                <a:solidFill>
                  <a:prstClr val="black"/>
                </a:solidFill>
              </a:rPr>
              <a:t>Energiescan</a:t>
            </a:r>
          </a:p>
        </p:txBody>
      </p:sp>
    </p:spTree>
    <p:extLst>
      <p:ext uri="{BB962C8B-B14F-4D97-AF65-F5344CB8AC3E}">
        <p14:creationId xmlns:p14="http://schemas.microsoft.com/office/powerpoint/2010/main" val="89052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82974" y="1616645"/>
            <a:ext cx="6096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endParaRPr lang="nl-BE" sz="3200" dirty="0" smtClean="0">
              <a:solidFill>
                <a:prstClr val="black"/>
              </a:solidFill>
              <a:latin typeface="Gill Sans MT"/>
            </a:endParaRPr>
          </a:p>
          <a:p>
            <a:pPr marL="368300" lvl="0" indent="-28575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nl-BE" dirty="0" err="1">
                <a:solidFill>
                  <a:prstClr val="black"/>
                </a:solidFill>
                <a:latin typeface="Gill Sans MT"/>
              </a:rPr>
              <a:t>Tv,digicorder,home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 cinema,…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Gemeten verbruik = 136 W = 3,3 kW/dag = 1205 kWh/jaar = 30 % van een 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huisgezin</a:t>
            </a:r>
          </a:p>
          <a:p>
            <a:pPr marL="403225" lvl="1" eaLnBrk="0" fontAlgn="base" hangingPunct="0">
              <a:spcBef>
                <a:spcPts val="55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marL="368300" lvl="0" indent="-28575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Verbruik diepvriezer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Gemeten verbruik = 1060 kWh/jaar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82974" y="1031870"/>
            <a:ext cx="2377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Sluipverbruik</a:t>
            </a:r>
          </a:p>
        </p:txBody>
      </p:sp>
      <p:sp>
        <p:nvSpPr>
          <p:cNvPr id="4" name="Rechthoek 3"/>
          <p:cNvSpPr/>
          <p:nvPr/>
        </p:nvSpPr>
        <p:spPr>
          <a:xfrm>
            <a:off x="5537645" y="130521"/>
            <a:ext cx="2682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4000" i="1" dirty="0">
                <a:solidFill>
                  <a:prstClr val="black"/>
                </a:solidFill>
              </a:rPr>
              <a:t>Energiescan</a:t>
            </a:r>
          </a:p>
        </p:txBody>
      </p:sp>
    </p:spTree>
    <p:extLst>
      <p:ext uri="{BB962C8B-B14F-4D97-AF65-F5344CB8AC3E}">
        <p14:creationId xmlns:p14="http://schemas.microsoft.com/office/powerpoint/2010/main" val="19043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26922" y="1749210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9750" lvl="0" indent="-45720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Appartement huren op een tussenverdiep</a:t>
            </a:r>
          </a:p>
          <a:p>
            <a:pPr marL="539750" lvl="0" indent="-45720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Individueel verwarmingsketel</a:t>
            </a:r>
          </a:p>
          <a:p>
            <a:pPr marL="539750" lvl="0" indent="-45720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Minimum dubbel glas aanwezig</a:t>
            </a:r>
          </a:p>
          <a:p>
            <a:pPr marL="539750" lvl="0" indent="-45720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Programmeerbare kamerthermostaat</a:t>
            </a:r>
          </a:p>
          <a:p>
            <a:pPr marL="539750" lvl="0" indent="-45720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Vermijd elektrische verwarming </a:t>
            </a:r>
          </a:p>
          <a:p>
            <a:pPr marL="539750" lvl="0" indent="-45720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Vermijd elektrische boilers</a:t>
            </a:r>
          </a:p>
        </p:txBody>
      </p:sp>
      <p:sp>
        <p:nvSpPr>
          <p:cNvPr id="3" name="Rechthoek 2"/>
          <p:cNvSpPr/>
          <p:nvPr/>
        </p:nvSpPr>
        <p:spPr>
          <a:xfrm>
            <a:off x="2982561" y="325756"/>
            <a:ext cx="6778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nl-BE" sz="4000" i="1" dirty="0">
                <a:solidFill>
                  <a:prstClr val="black"/>
                </a:solidFill>
              </a:rPr>
              <a:t>Waarop letten bij huren woning</a:t>
            </a:r>
          </a:p>
        </p:txBody>
      </p:sp>
    </p:spTree>
    <p:extLst>
      <p:ext uri="{BB962C8B-B14F-4D97-AF65-F5344CB8AC3E}">
        <p14:creationId xmlns:p14="http://schemas.microsoft.com/office/powerpoint/2010/main" val="414867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00418" y="203615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Op 17 februari 2015 werd met een </a:t>
            </a:r>
            <a:r>
              <a:rPr lang="nl-BE" dirty="0" smtClean="0"/>
              <a:t>vliegtuig </a:t>
            </a:r>
            <a:r>
              <a:rPr lang="nl-BE" dirty="0"/>
              <a:t>een warmtefoto gemaakt </a:t>
            </a:r>
            <a:r>
              <a:rPr lang="nl-BE" dirty="0" smtClean="0"/>
              <a:t>van alle daken in de Stad Oostende</a:t>
            </a:r>
            <a:r>
              <a:rPr lang="nl-BE" dirty="0"/>
              <a:t>. 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Als </a:t>
            </a:r>
            <a:r>
              <a:rPr lang="nl-BE" dirty="0"/>
              <a:t>inwoner kan je op deze foto zien of jouw dak goed geïsoleerd is</a:t>
            </a:r>
            <a:r>
              <a:rPr lang="nl-BE" dirty="0" smtClean="0"/>
              <a:t>.</a:t>
            </a:r>
          </a:p>
          <a:p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351" y="0"/>
            <a:ext cx="4566300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4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850749" y="124749"/>
            <a:ext cx="41717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SzPct val="80000"/>
            </a:pPr>
            <a:r>
              <a:rPr lang="nl-BE" sz="4000" i="1" dirty="0">
                <a:solidFill>
                  <a:prstClr val="black"/>
                </a:solidFill>
              </a:rPr>
              <a:t>Luchtthermografie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684" t="6633" r="90" b="24158"/>
          <a:stretch/>
        </p:blipFill>
        <p:spPr>
          <a:xfrm>
            <a:off x="1300293" y="1499343"/>
            <a:ext cx="8189320" cy="32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9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4190" y="1951565"/>
            <a:ext cx="759763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5236" lvl="1" indent="-342900">
              <a:lnSpc>
                <a:spcPct val="20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O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utput</a:t>
            </a:r>
          </a:p>
          <a:p>
            <a:pPr marL="745236" lvl="1" indent="-342900">
              <a:lnSpc>
                <a:spcPct val="200000"/>
              </a:lnSpc>
              <a:spcBef>
                <a:spcPts val="550"/>
              </a:spcBef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prstClr val="black"/>
                </a:solidFill>
                <a:latin typeface="Gill Sans MT"/>
              </a:rPr>
              <a:t>plaatsing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dakisolatie (groepsaankoop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)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	 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                       </a:t>
            </a:r>
          </a:p>
          <a:p>
            <a:pPr marL="745236" lvl="1" indent="-342900">
              <a:lnSpc>
                <a:spcPct val="200000"/>
              </a:lnSpc>
              <a:spcBef>
                <a:spcPts val="550"/>
              </a:spcBef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prstClr val="black"/>
                </a:solidFill>
                <a:latin typeface="Gill Sans MT"/>
              </a:rPr>
              <a:t>PV-panelen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(groepsaankoop) bij particulieren en KMO</a:t>
            </a:r>
          </a:p>
        </p:txBody>
      </p:sp>
      <p:sp>
        <p:nvSpPr>
          <p:cNvPr id="3" name="Rechthoek 2"/>
          <p:cNvSpPr/>
          <p:nvPr/>
        </p:nvSpPr>
        <p:spPr>
          <a:xfrm>
            <a:off x="4330188" y="0"/>
            <a:ext cx="4171719" cy="1151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buSzPct val="80000"/>
            </a:pPr>
            <a:r>
              <a:rPr lang="nl-BE" sz="4000" i="1" dirty="0">
                <a:solidFill>
                  <a:prstClr val="black"/>
                </a:solidFill>
              </a:rPr>
              <a:t>Luchtthermografie </a:t>
            </a:r>
          </a:p>
        </p:txBody>
      </p:sp>
    </p:spTree>
    <p:extLst>
      <p:ext uri="{BB962C8B-B14F-4D97-AF65-F5344CB8AC3E}">
        <p14:creationId xmlns:p14="http://schemas.microsoft.com/office/powerpoint/2010/main" val="368294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871947" y="3051974"/>
            <a:ext cx="2448106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Bedankt!!!</a:t>
            </a: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991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24249" y="826471"/>
            <a:ext cx="6096000" cy="44135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3200" dirty="0" smtClean="0"/>
              <a:t>Energiescan </a:t>
            </a:r>
          </a:p>
          <a:p>
            <a:pPr>
              <a:lnSpc>
                <a:spcPct val="90000"/>
              </a:lnSpc>
            </a:pPr>
            <a:r>
              <a:rPr lang="nl-BE" dirty="0" smtClean="0"/>
              <a:t>        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dirty="0" smtClean="0"/>
              <a:t>Voor wie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dirty="0" smtClean="0"/>
              <a:t>Scan</a:t>
            </a:r>
            <a:endParaRPr lang="nl-BE" dirty="0"/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dirty="0" smtClean="0"/>
              <a:t>Scanrapport</a:t>
            </a:r>
            <a:endParaRPr lang="nl-BE" dirty="0"/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dirty="0" smtClean="0"/>
              <a:t>Spaarpakket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dirty="0" smtClean="0"/>
              <a:t>Verbruik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dirty="0" smtClean="0"/>
              <a:t>Ventileren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dirty="0" smtClean="0"/>
              <a:t>Opmerkelijke verbruikers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BE" dirty="0" smtClean="0"/>
              <a:t>Sluipverbruik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BE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nl-BE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3200" dirty="0" smtClean="0"/>
              <a:t>Waarop </a:t>
            </a:r>
            <a:r>
              <a:rPr lang="nl-BE" sz="3200" dirty="0"/>
              <a:t>letten bij huren woning</a:t>
            </a:r>
          </a:p>
          <a:p>
            <a:pPr>
              <a:lnSpc>
                <a:spcPct val="90000"/>
              </a:lnSpc>
            </a:pPr>
            <a:endParaRPr lang="nl-BE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3200" dirty="0" smtClean="0"/>
              <a:t>Luchtthermografie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64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90027" y="1650426"/>
            <a:ext cx="1943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Voor wie ?</a:t>
            </a:r>
            <a:endParaRPr lang="nl-BE" sz="3200" u="sng" dirty="0"/>
          </a:p>
        </p:txBody>
      </p:sp>
      <p:sp>
        <p:nvSpPr>
          <p:cNvPr id="3" name="Rechthoek 2"/>
          <p:cNvSpPr/>
          <p:nvPr/>
        </p:nvSpPr>
        <p:spPr>
          <a:xfrm>
            <a:off x="990027" y="2715828"/>
            <a:ext cx="66607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Iedereen die gerelateerd is met een sociale organisatie :</a:t>
            </a:r>
          </a:p>
          <a:p>
            <a:endParaRPr lang="nl-B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B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Sociaal tarief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B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Budgetmeterklanten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B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Huurprijs &gt; 500 euro/maand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B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Babykaart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B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Sportkans, </a:t>
            </a:r>
            <a:r>
              <a:rPr lang="nl-B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kunstkans en onderwijscheques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B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Bewoners van sociale huisvestingsmaatschappijen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B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978233" y="755009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i="1" dirty="0" smtClean="0"/>
              <a:t>Energiescan</a:t>
            </a:r>
            <a:endParaRPr lang="nl-BE" sz="4000" i="1" dirty="0"/>
          </a:p>
        </p:txBody>
      </p:sp>
    </p:spTree>
    <p:extLst>
      <p:ext uri="{BB962C8B-B14F-4D97-AF65-F5344CB8AC3E}">
        <p14:creationId xmlns:p14="http://schemas.microsoft.com/office/powerpoint/2010/main" val="24774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73916" y="1658815"/>
            <a:ext cx="957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Scan</a:t>
            </a:r>
            <a:endParaRPr lang="nl-BE" sz="32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73916" y="24304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Een </a:t>
            </a:r>
            <a:r>
              <a:rPr lang="nl-BE" dirty="0"/>
              <a:t>energiescan is een eenvoudige doorlichting van de woning op energetisch vlak.  Hierbij wordt de woning bekeken op vlak van verwarming, isolatie, </a:t>
            </a:r>
            <a:r>
              <a:rPr lang="nl-BE" dirty="0" smtClean="0"/>
              <a:t>beglazing, </a:t>
            </a:r>
            <a:r>
              <a:rPr lang="nl-BE" dirty="0"/>
              <a:t>sanitair warm </a:t>
            </a:r>
            <a:r>
              <a:rPr lang="nl-BE" dirty="0" smtClean="0"/>
              <a:t>water</a:t>
            </a:r>
            <a:r>
              <a:rPr lang="nl-BE" dirty="0"/>
              <a:t> </a:t>
            </a:r>
            <a:r>
              <a:rPr lang="nl-BE" dirty="0" smtClean="0"/>
              <a:t>en de elektrische toestellen. 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5031508" y="499636"/>
            <a:ext cx="2682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4000" i="1" dirty="0">
                <a:solidFill>
                  <a:prstClr val="black"/>
                </a:solidFill>
              </a:rPr>
              <a:t>Energiescan</a:t>
            </a:r>
          </a:p>
        </p:txBody>
      </p:sp>
    </p:spTree>
    <p:extLst>
      <p:ext uri="{BB962C8B-B14F-4D97-AF65-F5344CB8AC3E}">
        <p14:creationId xmlns:p14="http://schemas.microsoft.com/office/powerpoint/2010/main" val="20532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62981" y="928973"/>
            <a:ext cx="957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Scan</a:t>
            </a:r>
            <a:endParaRPr lang="nl-BE" sz="32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862981" y="165849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Bekijken </a:t>
            </a:r>
            <a:r>
              <a:rPr lang="nl-BE" dirty="0" smtClean="0"/>
              <a:t>energiefacturen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Rondgang door de </a:t>
            </a:r>
            <a:r>
              <a:rPr lang="nl-BE" dirty="0" smtClean="0"/>
              <a:t>woning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Knelpunten </a:t>
            </a:r>
            <a:r>
              <a:rPr lang="nl-BE" dirty="0" smtClean="0"/>
              <a:t>benoemen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Aandacht voor gedrag van de </a:t>
            </a:r>
            <a:r>
              <a:rPr lang="nl-BE" dirty="0" smtClean="0"/>
              <a:t>bewoner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Energiebesparende tips</a:t>
            </a:r>
          </a:p>
        </p:txBody>
      </p:sp>
      <p:sp>
        <p:nvSpPr>
          <p:cNvPr id="4" name="Rechthoek 3"/>
          <p:cNvSpPr/>
          <p:nvPr/>
        </p:nvSpPr>
        <p:spPr>
          <a:xfrm>
            <a:off x="5165732" y="221087"/>
            <a:ext cx="2682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4000" i="1" dirty="0">
                <a:solidFill>
                  <a:prstClr val="black"/>
                </a:solidFill>
              </a:rPr>
              <a:t>Energiescan</a:t>
            </a:r>
          </a:p>
        </p:txBody>
      </p:sp>
    </p:spTree>
    <p:extLst>
      <p:ext uri="{BB962C8B-B14F-4D97-AF65-F5344CB8AC3E}">
        <p14:creationId xmlns:p14="http://schemas.microsoft.com/office/powerpoint/2010/main" val="4122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73248" y="1323256"/>
            <a:ext cx="2218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Scanrapport</a:t>
            </a:r>
          </a:p>
        </p:txBody>
      </p:sp>
      <p:sp>
        <p:nvSpPr>
          <p:cNvPr id="3" name="Rechthoek 2"/>
          <p:cNvSpPr/>
          <p:nvPr/>
        </p:nvSpPr>
        <p:spPr>
          <a:xfrm>
            <a:off x="573248" y="24639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Beknopte weergave van mogelijke </a:t>
            </a:r>
            <a:r>
              <a:rPr lang="nl-BE" dirty="0" smtClean="0"/>
              <a:t>investeringen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Aandachtspunten </a:t>
            </a:r>
            <a:r>
              <a:rPr lang="nl-BE" dirty="0" err="1"/>
              <a:t>mbt</a:t>
            </a:r>
            <a:r>
              <a:rPr lang="nl-BE" dirty="0"/>
              <a:t> gedrag en kleine </a:t>
            </a:r>
            <a:r>
              <a:rPr lang="nl-BE" dirty="0" smtClean="0"/>
              <a:t>ingrepen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Aandachtspunten </a:t>
            </a:r>
            <a:r>
              <a:rPr lang="nl-BE" dirty="0" err="1"/>
              <a:t>mbt</a:t>
            </a:r>
            <a:r>
              <a:rPr lang="nl-BE" dirty="0"/>
              <a:t> grote investeringen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5327919" y="432525"/>
            <a:ext cx="2682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4000" i="1" dirty="0">
                <a:solidFill>
                  <a:prstClr val="black"/>
                </a:solidFill>
              </a:rPr>
              <a:t>Energiescan</a:t>
            </a:r>
          </a:p>
        </p:txBody>
      </p:sp>
    </p:spTree>
    <p:extLst>
      <p:ext uri="{BB962C8B-B14F-4D97-AF65-F5344CB8AC3E}">
        <p14:creationId xmlns:p14="http://schemas.microsoft.com/office/powerpoint/2010/main" val="160824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67531" y="1465868"/>
            <a:ext cx="2238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Spaarpakket</a:t>
            </a:r>
          </a:p>
        </p:txBody>
      </p:sp>
      <p:sp>
        <p:nvSpPr>
          <p:cNvPr id="3" name="Rechthoek 2"/>
          <p:cNvSpPr/>
          <p:nvPr/>
        </p:nvSpPr>
        <p:spPr>
          <a:xfrm>
            <a:off x="967531" y="2278628"/>
            <a:ext cx="6096000" cy="28469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fontAlgn="base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 smtClean="0"/>
              <a:t>Gratis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/>
              <a:t>Kleine ingrepen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latin typeface="Gill Sans MT"/>
              </a:rPr>
              <a:t>Spaarlampen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latin typeface="Gill Sans MT"/>
              </a:rPr>
              <a:t>Radiatorfolie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latin typeface="Gill Sans MT"/>
              </a:rPr>
              <a:t>Buisisolatie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latin typeface="Gill Sans MT"/>
              </a:rPr>
              <a:t>Timer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 smtClean="0">
                <a:latin typeface="Gill Sans MT"/>
              </a:rPr>
              <a:t>Spaardouchekop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 err="1" smtClean="0">
                <a:latin typeface="Gill Sans MT"/>
              </a:rPr>
              <a:t>Tochtstrips</a:t>
            </a:r>
            <a:endParaRPr lang="en-US" dirty="0">
              <a:latin typeface="Gill Sans MT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392234" y="398969"/>
            <a:ext cx="2682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4000" i="1" dirty="0">
                <a:solidFill>
                  <a:prstClr val="black"/>
                </a:solidFill>
              </a:rPr>
              <a:t>Energiescan</a:t>
            </a:r>
          </a:p>
        </p:txBody>
      </p:sp>
    </p:spTree>
    <p:extLst>
      <p:ext uri="{BB962C8B-B14F-4D97-AF65-F5344CB8AC3E}">
        <p14:creationId xmlns:p14="http://schemas.microsoft.com/office/powerpoint/2010/main" val="411699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97078" y="1206189"/>
            <a:ext cx="9694877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lvl="0" indent="-28575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endParaRPr lang="nl-BE" dirty="0" smtClean="0">
              <a:solidFill>
                <a:prstClr val="black"/>
              </a:solidFill>
              <a:latin typeface="Gill Sans MT"/>
            </a:endParaRPr>
          </a:p>
          <a:p>
            <a:pPr marL="368300" lvl="0" indent="-28575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marL="368300" lvl="0" indent="-28575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endParaRPr lang="nl-BE" dirty="0" smtClean="0">
              <a:solidFill>
                <a:prstClr val="black"/>
              </a:solidFill>
              <a:latin typeface="Gill Sans MT"/>
            </a:endParaRPr>
          </a:p>
          <a:p>
            <a:pPr marL="368300" lvl="0" indent="-28575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prstClr val="black"/>
                </a:solidFill>
                <a:latin typeface="Gill Sans MT"/>
              </a:rPr>
              <a:t>Wat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brengt dat spaarpakket op 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?</a:t>
            </a:r>
          </a:p>
          <a:p>
            <a:pPr marL="368300" lvl="0" indent="-28575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endParaRPr lang="nl-BE" dirty="0">
              <a:solidFill>
                <a:prstClr val="black"/>
              </a:solidFill>
              <a:latin typeface="Gill Sans MT"/>
            </a:endParaRPr>
          </a:p>
          <a:p>
            <a:pPr marL="365125" indent="-282575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		</a:t>
            </a:r>
            <a:r>
              <a:rPr lang="nl-BE" b="1" dirty="0" smtClean="0">
                <a:solidFill>
                  <a:prstClr val="black"/>
                </a:solidFill>
                <a:latin typeface="Gill Sans MT"/>
              </a:rPr>
              <a:t>120 </a:t>
            </a:r>
            <a:r>
              <a:rPr lang="nl-BE" b="1" dirty="0">
                <a:solidFill>
                  <a:prstClr val="black"/>
                </a:solidFill>
                <a:latin typeface="Gill Sans MT"/>
              </a:rPr>
              <a:t>euro /jaar</a:t>
            </a:r>
          </a:p>
          <a:p>
            <a:pPr marL="365125" lvl="0" indent="-282575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	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Spaarlamp		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	: 19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euro/jaar </a:t>
            </a:r>
            <a:r>
              <a:rPr lang="nl-BE" sz="1000" dirty="0">
                <a:solidFill>
                  <a:prstClr val="black"/>
                </a:solidFill>
                <a:latin typeface="Gill Sans MT"/>
              </a:rPr>
              <a:t>(4uur/dag)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Radiatorfolie		: 42 euro/jaar </a:t>
            </a:r>
            <a:r>
              <a:rPr lang="nl-BE" sz="1000" dirty="0">
                <a:solidFill>
                  <a:prstClr val="black"/>
                </a:solidFill>
                <a:latin typeface="Gill Sans MT"/>
              </a:rPr>
              <a:t>(6 radiatoren)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Buisisolatie		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	: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22 euro/jaar </a:t>
            </a:r>
            <a:r>
              <a:rPr lang="nl-BE" sz="1000" dirty="0">
                <a:solidFill>
                  <a:prstClr val="black"/>
                </a:solidFill>
                <a:latin typeface="Gill Sans MT"/>
              </a:rPr>
              <a:t>(5 meter buisisolatie) 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Timer			: 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16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euro/jaar </a:t>
            </a:r>
            <a:r>
              <a:rPr lang="nl-BE" sz="1000" dirty="0">
                <a:solidFill>
                  <a:prstClr val="black"/>
                </a:solidFill>
                <a:latin typeface="Gill Sans MT"/>
              </a:rPr>
              <a:t>(keukenboiler)</a:t>
            </a:r>
          </a:p>
          <a:p>
            <a:pPr marL="688975" lvl="1" indent="-285750" eaLnBrk="0" fontAlgn="base" hangingPunct="0">
              <a:spcBef>
                <a:spcPts val="5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black"/>
                </a:solidFill>
                <a:latin typeface="Gill Sans MT"/>
              </a:rPr>
              <a:t>Spaardouchekop	</a:t>
            </a:r>
            <a:r>
              <a:rPr lang="nl-BE" dirty="0" smtClean="0">
                <a:solidFill>
                  <a:prstClr val="black"/>
                </a:solidFill>
                <a:latin typeface="Gill Sans MT"/>
              </a:rPr>
              <a:t>	: </a:t>
            </a:r>
            <a:r>
              <a:rPr lang="nl-BE" dirty="0">
                <a:solidFill>
                  <a:prstClr val="black"/>
                </a:solidFill>
                <a:latin typeface="Gill Sans MT"/>
              </a:rPr>
              <a:t>21 euro/jaar </a:t>
            </a:r>
            <a:r>
              <a:rPr lang="nl-BE" sz="1000" dirty="0">
                <a:solidFill>
                  <a:prstClr val="black"/>
                </a:solidFill>
                <a:latin typeface="Gill Sans MT"/>
              </a:rPr>
              <a:t>(3 pers elke dag douche)</a:t>
            </a:r>
          </a:p>
        </p:txBody>
      </p:sp>
      <p:sp>
        <p:nvSpPr>
          <p:cNvPr id="3" name="Rechthoek 2"/>
          <p:cNvSpPr/>
          <p:nvPr/>
        </p:nvSpPr>
        <p:spPr>
          <a:xfrm>
            <a:off x="561291" y="1323635"/>
            <a:ext cx="2238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Spaarpakket</a:t>
            </a:r>
          </a:p>
        </p:txBody>
      </p:sp>
      <p:sp>
        <p:nvSpPr>
          <p:cNvPr id="4" name="Rechthoek 3"/>
          <p:cNvSpPr/>
          <p:nvPr/>
        </p:nvSpPr>
        <p:spPr>
          <a:xfrm>
            <a:off x="5182510" y="365413"/>
            <a:ext cx="2682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4000" i="1" dirty="0">
                <a:solidFill>
                  <a:prstClr val="black"/>
                </a:solidFill>
              </a:rPr>
              <a:t>Energiescan</a:t>
            </a:r>
          </a:p>
        </p:txBody>
      </p:sp>
    </p:spTree>
    <p:extLst>
      <p:ext uri="{BB962C8B-B14F-4D97-AF65-F5344CB8AC3E}">
        <p14:creationId xmlns:p14="http://schemas.microsoft.com/office/powerpoint/2010/main" val="381997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89138"/>
            <a:ext cx="3657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Vorm 8"/>
          <p:cNvCxnSpPr/>
          <p:nvPr/>
        </p:nvCxnSpPr>
        <p:spPr>
          <a:xfrm rot="10800000" flipV="1">
            <a:off x="2843213" y="1700213"/>
            <a:ext cx="2236787" cy="217487"/>
          </a:xfrm>
          <a:prstGeom prst="bentConnector2">
            <a:avLst/>
          </a:prstGeom>
          <a:noFill/>
          <a:ln w="349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5" name="Vorm 9"/>
          <p:cNvCxnSpPr/>
          <p:nvPr/>
        </p:nvCxnSpPr>
        <p:spPr>
          <a:xfrm rot="10800000">
            <a:off x="4356100" y="2565400"/>
            <a:ext cx="714375" cy="1588"/>
          </a:xfrm>
          <a:prstGeom prst="bentConnector3">
            <a:avLst>
              <a:gd name="adj1" fmla="val 50000"/>
            </a:avLst>
          </a:prstGeom>
          <a:noFill/>
          <a:ln w="3492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6" name="Vorm 9"/>
          <p:cNvCxnSpPr/>
          <p:nvPr/>
        </p:nvCxnSpPr>
        <p:spPr>
          <a:xfrm rot="10800000" flipV="1">
            <a:off x="4356100" y="3068638"/>
            <a:ext cx="714375" cy="214312"/>
          </a:xfrm>
          <a:prstGeom prst="bentConnector3">
            <a:avLst>
              <a:gd name="adj1" fmla="val 50000"/>
            </a:avLst>
          </a:prstGeom>
          <a:noFill/>
          <a:ln w="34925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cxnSp>
        <p:nvCxnSpPr>
          <p:cNvPr id="7" name="Vorm 9"/>
          <p:cNvCxnSpPr/>
          <p:nvPr/>
        </p:nvCxnSpPr>
        <p:spPr>
          <a:xfrm rot="10800000">
            <a:off x="3348038" y="4365625"/>
            <a:ext cx="1643062" cy="1588"/>
          </a:xfrm>
          <a:prstGeom prst="bentConnector3">
            <a:avLst>
              <a:gd name="adj1" fmla="val 50000"/>
            </a:avLst>
          </a:prstGeom>
          <a:noFill/>
          <a:ln w="34925" cap="flat" cmpd="sng" algn="ctr">
            <a:solidFill>
              <a:srgbClr val="92D050"/>
            </a:solidFill>
            <a:prstDash val="solid"/>
            <a:tailEnd type="arrow"/>
          </a:ln>
          <a:effectLst/>
        </p:spPr>
      </p:cxnSp>
      <p:cxnSp>
        <p:nvCxnSpPr>
          <p:cNvPr id="8" name="Vorm 9"/>
          <p:cNvCxnSpPr/>
          <p:nvPr/>
        </p:nvCxnSpPr>
        <p:spPr>
          <a:xfrm rot="10800000">
            <a:off x="2339975" y="4365625"/>
            <a:ext cx="2714625" cy="928688"/>
          </a:xfrm>
          <a:prstGeom prst="bentConnector3">
            <a:avLst>
              <a:gd name="adj1" fmla="val 100175"/>
            </a:avLst>
          </a:prstGeom>
          <a:noFill/>
          <a:ln w="34925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9" name="Vorm 9"/>
          <p:cNvCxnSpPr/>
          <p:nvPr/>
        </p:nvCxnSpPr>
        <p:spPr>
          <a:xfrm rot="10800000">
            <a:off x="2771775" y="4508500"/>
            <a:ext cx="2236788" cy="292100"/>
          </a:xfrm>
          <a:prstGeom prst="bentConnector2">
            <a:avLst/>
          </a:prstGeom>
          <a:noFill/>
          <a:ln w="34925" cap="flat" cmpd="sng" algn="ctr">
            <a:solidFill>
              <a:srgbClr val="4F271C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10" name="Vorm 9"/>
          <p:cNvCxnSpPr/>
          <p:nvPr/>
        </p:nvCxnSpPr>
        <p:spPr>
          <a:xfrm rot="10800000" flipV="1">
            <a:off x="3924300" y="3500438"/>
            <a:ext cx="1143000" cy="214312"/>
          </a:xfrm>
          <a:prstGeom prst="bentConnector3">
            <a:avLst>
              <a:gd name="adj1" fmla="val 50000"/>
            </a:avLst>
          </a:prstGeom>
          <a:noFill/>
          <a:ln w="34925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262" y="1412377"/>
            <a:ext cx="3249450" cy="417612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41075" y="956345"/>
            <a:ext cx="159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Verbruik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509680" y="164077"/>
            <a:ext cx="2682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4000" i="1" dirty="0">
                <a:solidFill>
                  <a:prstClr val="black"/>
                </a:solidFill>
              </a:rPr>
              <a:t>Energiescan</a:t>
            </a:r>
          </a:p>
        </p:txBody>
      </p:sp>
    </p:spTree>
    <p:extLst>
      <p:ext uri="{BB962C8B-B14F-4D97-AF65-F5344CB8AC3E}">
        <p14:creationId xmlns:p14="http://schemas.microsoft.com/office/powerpoint/2010/main" val="23835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rugblik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320</Words>
  <Application>Microsoft Office PowerPoint</Application>
  <PresentationFormat>Breedbeeld</PresentationFormat>
  <Paragraphs>124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Wingdings</vt:lpstr>
      <vt:lpstr>Wingdings 2</vt:lpstr>
      <vt:lpstr>Terugblik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Stadsbestuur Oostende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Vercruyce Annick</dc:creator>
  <cp:lastModifiedBy>Vercruyce Annick</cp:lastModifiedBy>
  <cp:revision>25</cp:revision>
  <dcterms:created xsi:type="dcterms:W3CDTF">2016-11-15T14:58:13Z</dcterms:created>
  <dcterms:modified xsi:type="dcterms:W3CDTF">2016-12-01T07:58:07Z</dcterms:modified>
</cp:coreProperties>
</file>