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64" r:id="rId4"/>
    <p:sldId id="267" r:id="rId5"/>
    <p:sldId id="262" r:id="rId6"/>
    <p:sldId id="261" r:id="rId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F0013-B2AA-4423-AB04-315462283D10}" type="datetimeFigureOut">
              <a:rPr lang="nl-BE" smtClean="0"/>
              <a:t>1/12/2016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840AC-CBC9-4849-BA32-844D4CB954F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3412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3E3-B72E-4665-BFB2-CFB3C70EFAFD}" type="datetimeFigureOut">
              <a:rPr lang="nl-BE" smtClean="0"/>
              <a:t>1/12/2016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DDE4-A666-43E9-9A22-B5F6D2CBEB00}" type="slidenum">
              <a:rPr lang="nl-BE" smtClean="0"/>
              <a:t>‹nr.›</a:t>
            </a:fld>
            <a:endParaRPr lang="nl-BE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18710" y="5349875"/>
            <a:ext cx="1726344" cy="9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63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3E3-B72E-4665-BFB2-CFB3C70EFAFD}" type="datetimeFigureOut">
              <a:rPr lang="nl-BE" smtClean="0"/>
              <a:t>1/12/2016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DDE4-A666-43E9-9A22-B5F6D2CBEB0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1139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3E3-B72E-4665-BFB2-CFB3C70EFAFD}" type="datetimeFigureOut">
              <a:rPr lang="nl-BE" smtClean="0"/>
              <a:t>1/12/2016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DDE4-A666-43E9-9A22-B5F6D2CBEB0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334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DDE4-A666-43E9-9A22-B5F6D2CBEB00}" type="slidenum">
              <a:rPr lang="nl-BE" smtClean="0"/>
              <a:t>‹nr.›</a:t>
            </a:fld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86139" y="5315322"/>
            <a:ext cx="1726344" cy="9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92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3E3-B72E-4665-BFB2-CFB3C70EFAFD}" type="datetimeFigureOut">
              <a:rPr lang="nl-BE" smtClean="0"/>
              <a:t>1/12/2016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DDE4-A666-43E9-9A22-B5F6D2CBEB00}" type="slidenum">
              <a:rPr lang="nl-BE" smtClean="0"/>
              <a:t>‹nr.›</a:t>
            </a:fld>
            <a:endParaRPr lang="nl-BE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66722" y="5327907"/>
            <a:ext cx="1726344" cy="9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7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3E3-B72E-4665-BFB2-CFB3C70EFAFD}" type="datetimeFigureOut">
              <a:rPr lang="nl-BE" smtClean="0"/>
              <a:t>1/12/2016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DDE4-A666-43E9-9A22-B5F6D2CBEB00}" type="slidenum">
              <a:rPr lang="nl-BE" smtClean="0"/>
              <a:t>‹nr.›</a:t>
            </a:fld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69955" y="5330192"/>
            <a:ext cx="1726344" cy="9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19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3E3-B72E-4665-BFB2-CFB3C70EFAFD}" type="datetimeFigureOut">
              <a:rPr lang="nl-BE" smtClean="0"/>
              <a:t>1/12/2016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DDE4-A666-43E9-9A22-B5F6D2CBEB00}" type="slidenum">
              <a:rPr lang="nl-BE" smtClean="0"/>
              <a:t>‹nr.›</a:t>
            </a:fld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8047" y="5323770"/>
            <a:ext cx="1726344" cy="9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83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3E3-B72E-4665-BFB2-CFB3C70EFAFD}" type="datetimeFigureOut">
              <a:rPr lang="nl-BE" smtClean="0"/>
              <a:t>1/12/2016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DDE4-A666-43E9-9A22-B5F6D2CBEB00}" type="slidenum">
              <a:rPr lang="nl-BE" smtClean="0"/>
              <a:t>‹nr.›</a:t>
            </a:fld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86139" y="5322100"/>
            <a:ext cx="1726344" cy="9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86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3E3-B72E-4665-BFB2-CFB3C70EFAFD}" type="datetimeFigureOut">
              <a:rPr lang="nl-BE" smtClean="0"/>
              <a:t>1/12/2016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DDE4-A666-43E9-9A22-B5F6D2CBEB00}" type="slidenum">
              <a:rPr lang="nl-BE" smtClean="0"/>
              <a:t>‹nr.›</a:t>
            </a:fld>
            <a:endParaRPr lang="nl-BE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69955" y="5322100"/>
            <a:ext cx="1726344" cy="9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41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9B063E3-B72E-4665-BFB2-CFB3C70EFAFD}" type="datetimeFigureOut">
              <a:rPr lang="nl-BE" smtClean="0"/>
              <a:t>1/12/2016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E0DDE4-A666-43E9-9A22-B5F6D2CBEB0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048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3E3-B72E-4665-BFB2-CFB3C70EFAFD}" type="datetimeFigureOut">
              <a:rPr lang="nl-BE" smtClean="0"/>
              <a:t>1/12/2016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DDE4-A666-43E9-9A22-B5F6D2CBEB0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6107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9B063E3-B72E-4665-BFB2-CFB3C70EFAFD}" type="datetimeFigureOut">
              <a:rPr lang="nl-BE" smtClean="0"/>
              <a:t>1/12/2016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BE0DDE4-A666-43E9-9A22-B5F6D2CBEB00}" type="slidenum">
              <a:rPr lang="nl-BE" smtClean="0"/>
              <a:t>‹nr.›</a:t>
            </a:fld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489239" y="5314545"/>
            <a:ext cx="1726344" cy="9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6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giesparen.be/" TargetMode="External"/><Relationship Id="rId2" Type="http://schemas.openxmlformats.org/officeDocument/2006/relationships/hyperlink" Target="http://www.eos-oostende.b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BE" dirty="0" smtClean="0"/>
              <a:t>Energielening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5724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is een energielening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96538" y="3743098"/>
            <a:ext cx="3859142" cy="1407400"/>
          </a:xfrm>
        </p:spPr>
        <p:txBody>
          <a:bodyPr>
            <a:normAutofit/>
          </a:bodyPr>
          <a:lstStyle/>
          <a:p>
            <a:r>
              <a:rPr lang="nl-BE" dirty="0" smtClean="0"/>
              <a:t>Energie besparen in de woning</a:t>
            </a:r>
          </a:p>
          <a:p>
            <a:r>
              <a:rPr lang="nl-BE" dirty="0" smtClean="0"/>
              <a:t>Maximaal </a:t>
            </a:r>
            <a:r>
              <a:rPr lang="nl-BE" dirty="0" smtClean="0"/>
              <a:t>10.000 </a:t>
            </a:r>
            <a:r>
              <a:rPr lang="nl-BE" dirty="0" smtClean="0"/>
              <a:t>euro</a:t>
            </a:r>
          </a:p>
          <a:p>
            <a:r>
              <a:rPr lang="nl-BE" dirty="0" smtClean="0"/>
              <a:t>Lenen op 5 </a:t>
            </a:r>
            <a:r>
              <a:rPr lang="nl-BE" dirty="0" smtClean="0"/>
              <a:t>jaar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6696159" y="3067829"/>
            <a:ext cx="4360617" cy="109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50" y="1946370"/>
            <a:ext cx="5653583" cy="424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89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Renteloos lenen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1886195"/>
            <a:ext cx="10058400" cy="4023360"/>
          </a:xfrm>
        </p:spPr>
        <p:txBody>
          <a:bodyPr>
            <a:normAutofit lnSpcReduction="10000"/>
          </a:bodyPr>
          <a:lstStyle/>
          <a:p>
            <a:r>
              <a:rPr lang="nl-BE" dirty="0" smtClean="0"/>
              <a:t>Sociale doelstelling</a:t>
            </a:r>
          </a:p>
          <a:p>
            <a:endParaRPr lang="nl-BE" dirty="0" smtClean="0"/>
          </a:p>
          <a:p>
            <a:r>
              <a:rPr lang="nl-BE" dirty="0" smtClean="0"/>
              <a:t>In </a:t>
            </a:r>
            <a:r>
              <a:rPr lang="nl-BE" dirty="0" smtClean="0"/>
              <a:t>principe bedraagt de intrest 2%. Voor bepaalde doelgroepen is de lening renteloos.</a:t>
            </a:r>
          </a:p>
          <a:p>
            <a:r>
              <a:rPr lang="nl-BE" dirty="0" smtClean="0"/>
              <a:t>Het gaat om volgende doelgroepen :</a:t>
            </a:r>
          </a:p>
          <a:p>
            <a:pPr lvl="1"/>
            <a:r>
              <a:rPr lang="nl-BE" dirty="0" smtClean="0"/>
              <a:t>Verhoogde tegemoetkoming van het ziekenfonds (klevertje eindigt op 1)</a:t>
            </a:r>
          </a:p>
          <a:p>
            <a:pPr lvl="1"/>
            <a:r>
              <a:rPr lang="nl-BE" dirty="0" smtClean="0"/>
              <a:t>Personen met een bescheiden inkomen (jaarlijks bruto gezinsinkomen lager dan </a:t>
            </a:r>
            <a:r>
              <a:rPr lang="nl-BE" dirty="0"/>
              <a:t> 17.649,88 € </a:t>
            </a:r>
            <a:r>
              <a:rPr lang="nl-BE" dirty="0" smtClean="0"/>
              <a:t>, verhoogd met </a:t>
            </a:r>
            <a:r>
              <a:rPr lang="nl-BE" dirty="0"/>
              <a:t> 3.267,47 € </a:t>
            </a:r>
            <a:r>
              <a:rPr lang="nl-BE" dirty="0" smtClean="0"/>
              <a:t> per persoon ten </a:t>
            </a:r>
            <a:r>
              <a:rPr lang="nl-BE" dirty="0" smtClean="0"/>
              <a:t>laste)</a:t>
            </a:r>
            <a:endParaRPr lang="nl-BE" dirty="0" smtClean="0"/>
          </a:p>
          <a:p>
            <a:pPr lvl="1"/>
            <a:r>
              <a:rPr lang="nl-BE" dirty="0" smtClean="0"/>
              <a:t>Personen die betalingsproblemen hebben voor gas en elektriciteit en hiervoor in begeleiding zijn bij het OCMW/schuldbemiddeling</a:t>
            </a:r>
          </a:p>
          <a:p>
            <a:pPr lvl="1"/>
            <a:r>
              <a:rPr lang="nl-BE" dirty="0" smtClean="0"/>
              <a:t>Eigenaars die via een SVK hun woning </a:t>
            </a:r>
            <a:r>
              <a:rPr lang="nl-BE" dirty="0" smtClean="0"/>
              <a:t>verhuren</a:t>
            </a:r>
          </a:p>
          <a:p>
            <a:pPr marL="201168" lvl="1" indent="0">
              <a:buNone/>
            </a:pPr>
            <a:endParaRPr lang="nl-BE" dirty="0" smtClean="0"/>
          </a:p>
          <a:p>
            <a:pPr marL="201168" lvl="1" indent="0">
              <a:buNone/>
            </a:pPr>
            <a:r>
              <a:rPr lang="nl-BE" dirty="0" smtClean="0"/>
              <a:t>                   Neem contact op met </a:t>
            </a:r>
            <a:r>
              <a:rPr lang="nl-BE" dirty="0" err="1" smtClean="0"/>
              <a:t>eos</a:t>
            </a:r>
            <a:r>
              <a:rPr lang="nl-BE" dirty="0" smtClean="0"/>
              <a:t> bij twijfel </a:t>
            </a:r>
            <a:endParaRPr lang="nl-BE" dirty="0"/>
          </a:p>
        </p:txBody>
      </p:sp>
      <p:sp>
        <p:nvSpPr>
          <p:cNvPr id="4" name="PIJL-RECHTS 3"/>
          <p:cNvSpPr/>
          <p:nvPr/>
        </p:nvSpPr>
        <p:spPr>
          <a:xfrm>
            <a:off x="1259633" y="5396474"/>
            <a:ext cx="905069" cy="2298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886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Welke werken komen in aanmerking</a:t>
            </a:r>
            <a:endParaRPr lang="nl-BE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399" y="1734420"/>
            <a:ext cx="5617029" cy="453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06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Extra begeleiding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                      Voor mensen die tot onze specifieke doelgroep behoren (0% lening)</a:t>
            </a:r>
          </a:p>
          <a:p>
            <a:endParaRPr lang="nl-BE" dirty="0" smtClean="0"/>
          </a:p>
          <a:p>
            <a:pPr marL="578358" lvl="1" indent="-285750"/>
            <a:r>
              <a:rPr lang="nl-BE" dirty="0" smtClean="0"/>
              <a:t>Bepalen </a:t>
            </a:r>
            <a:r>
              <a:rPr lang="nl-BE" dirty="0" smtClean="0"/>
              <a:t>welke werken moeten worden uitgevoerd</a:t>
            </a:r>
          </a:p>
          <a:p>
            <a:pPr marL="578358" lvl="1" indent="-285750"/>
            <a:r>
              <a:rPr lang="nl-BE" dirty="0" smtClean="0"/>
              <a:t>Offertes opvragen + aannemer kiezen</a:t>
            </a:r>
          </a:p>
          <a:p>
            <a:pPr marL="578358" lvl="1" indent="-285750"/>
            <a:r>
              <a:rPr lang="nl-BE" dirty="0" smtClean="0"/>
              <a:t>Werken opvolgen</a:t>
            </a:r>
          </a:p>
          <a:p>
            <a:pPr marL="578358" lvl="1" indent="-285750"/>
            <a:r>
              <a:rPr lang="nl-BE" dirty="0" smtClean="0"/>
              <a:t>Aanvragen van premies en subsidies</a:t>
            </a:r>
          </a:p>
          <a:p>
            <a:endParaRPr lang="nl-BE" dirty="0"/>
          </a:p>
        </p:txBody>
      </p:sp>
      <p:sp>
        <p:nvSpPr>
          <p:cNvPr id="4" name="PIJL-RECHTS 3"/>
          <p:cNvSpPr/>
          <p:nvPr/>
        </p:nvSpPr>
        <p:spPr>
          <a:xfrm>
            <a:off x="1390265" y="2392017"/>
            <a:ext cx="905069" cy="2298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5505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Wie contacteren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Een energielening sluit je niet af bij een reguliere bank, maar bij een Energiehuis.</a:t>
            </a:r>
          </a:p>
          <a:p>
            <a:r>
              <a:rPr lang="nl-BE" dirty="0" smtClean="0"/>
              <a:t>Oostende </a:t>
            </a:r>
            <a:r>
              <a:rPr lang="nl-BE" dirty="0" smtClean="0"/>
              <a:t>-&gt; EOS</a:t>
            </a:r>
          </a:p>
          <a:p>
            <a:pPr>
              <a:spcBef>
                <a:spcPts val="500"/>
              </a:spcBef>
            </a:pPr>
            <a:r>
              <a:rPr lang="en-US" b="1" baseline="30000" dirty="0" err="1" smtClean="0"/>
              <a:t>eos</a:t>
            </a:r>
            <a:r>
              <a:rPr lang="en-US" b="1" baseline="30000" dirty="0"/>
              <a:t>, </a:t>
            </a:r>
            <a:r>
              <a:rPr lang="en-US" b="1" baseline="30000" dirty="0" err="1"/>
              <a:t>Energiehuis</a:t>
            </a:r>
            <a:r>
              <a:rPr lang="en-US" b="1" baseline="30000" dirty="0"/>
              <a:t> Oostende</a:t>
            </a:r>
            <a:endParaRPr lang="en-US" baseline="30000" dirty="0"/>
          </a:p>
          <a:p>
            <a:pPr>
              <a:spcBef>
                <a:spcPts val="500"/>
              </a:spcBef>
            </a:pPr>
            <a:r>
              <a:rPr lang="en-US" baseline="30000" dirty="0" err="1"/>
              <a:t>Torhoutsesteenweg</a:t>
            </a:r>
            <a:r>
              <a:rPr lang="en-US" baseline="30000" dirty="0"/>
              <a:t> 287</a:t>
            </a:r>
            <a:br>
              <a:rPr lang="en-US" baseline="30000" dirty="0"/>
            </a:br>
            <a:r>
              <a:rPr lang="en-US" baseline="30000" dirty="0"/>
              <a:t>8400 Oostende</a:t>
            </a:r>
            <a:br>
              <a:rPr lang="en-US" baseline="30000" dirty="0"/>
            </a:br>
            <a:r>
              <a:rPr lang="is-IS" baseline="30000" dirty="0"/>
              <a:t>059 33 91 30</a:t>
            </a:r>
            <a:br>
              <a:rPr lang="is-IS" baseline="30000" dirty="0"/>
            </a:br>
            <a:r>
              <a:rPr lang="nl-NL" baseline="30000" dirty="0"/>
              <a:t>eos@oostende.be</a:t>
            </a:r>
            <a:br>
              <a:rPr lang="nl-NL" baseline="30000" dirty="0"/>
            </a:br>
            <a:r>
              <a:rPr lang="nl-NL" baseline="30000" dirty="0">
                <a:hlinkClick r:id="rId2"/>
              </a:rPr>
              <a:t>www.eos-oostende.be</a:t>
            </a:r>
            <a:endParaRPr lang="nl-NL" baseline="30000" dirty="0"/>
          </a:p>
          <a:p>
            <a:r>
              <a:rPr lang="nl-BE" dirty="0" smtClean="0"/>
              <a:t>Andere </a:t>
            </a:r>
            <a:r>
              <a:rPr lang="nl-BE" dirty="0" smtClean="0"/>
              <a:t>Energiehuizen West-Vlaanderen : zie folder</a:t>
            </a:r>
          </a:p>
          <a:p>
            <a:r>
              <a:rPr lang="nl-BE" dirty="0" smtClean="0"/>
              <a:t>Website </a:t>
            </a:r>
            <a:r>
              <a:rPr lang="nl-BE" dirty="0" smtClean="0">
                <a:hlinkClick r:id="rId3"/>
              </a:rPr>
              <a:t>www.energiesparen.be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41718154"/>
      </p:ext>
    </p:extLst>
  </p:cSld>
  <p:clrMapOvr>
    <a:masterClrMapping/>
  </p:clrMapOvr>
</p:sld>
</file>

<file path=ppt/theme/theme1.xml><?xml version="1.0" encoding="utf-8"?>
<a:theme xmlns:a="http://schemas.openxmlformats.org/drawingml/2006/main" name="Terugblik">
  <a:themeElements>
    <a:clrScheme name="Blauwgro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165</TotalTime>
  <Words>174</Words>
  <Application>Microsoft Office PowerPoint</Application>
  <PresentationFormat>Breedbeeld</PresentationFormat>
  <Paragraphs>32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Terugblik</vt:lpstr>
      <vt:lpstr>Energielening</vt:lpstr>
      <vt:lpstr>Wat is een energielening</vt:lpstr>
      <vt:lpstr>Renteloos lenen</vt:lpstr>
      <vt:lpstr>Welke werken komen in aanmerking</vt:lpstr>
      <vt:lpstr>Extra begeleiding</vt:lpstr>
      <vt:lpstr>Wie contacteren</vt:lpstr>
    </vt:vector>
  </TitlesOfParts>
  <Company>Stadsbestuur Oostende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Vercruyce Annick</dc:creator>
  <cp:lastModifiedBy>Vercruyce Annick</cp:lastModifiedBy>
  <cp:revision>19</cp:revision>
  <dcterms:created xsi:type="dcterms:W3CDTF">2016-11-15T14:58:13Z</dcterms:created>
  <dcterms:modified xsi:type="dcterms:W3CDTF">2016-12-01T10:27:13Z</dcterms:modified>
</cp:coreProperties>
</file>