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48" r:id="rId2"/>
    <p:sldMasterId id="2147483667" r:id="rId3"/>
    <p:sldMasterId id="2147483672" r:id="rId4"/>
  </p:sldMasterIdLst>
  <p:sldIdLst>
    <p:sldId id="258" r:id="rId5"/>
    <p:sldId id="268" r:id="rId6"/>
    <p:sldId id="262" r:id="rId7"/>
    <p:sldId id="263" r:id="rId8"/>
    <p:sldId id="272" r:id="rId9"/>
    <p:sldId id="273" r:id="rId10"/>
    <p:sldId id="269" r:id="rId11"/>
    <p:sldId id="270" r:id="rId12"/>
    <p:sldId id="271" r:id="rId13"/>
    <p:sldId id="26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4B4"/>
    <a:srgbClr val="D5D9DA"/>
    <a:srgbClr val="EBEBEB"/>
    <a:srgbClr val="3AD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5"/>
    <p:restoredTop sz="94632"/>
  </p:normalViewPr>
  <p:slideViewPr>
    <p:cSldViewPr snapToGrid="0" snapToObjects="1" showGuides="1">
      <p:cViewPr varScale="1">
        <p:scale>
          <a:sx n="111" d="100"/>
          <a:sy n="111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44944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smtClean="0"/>
              <a:t>Klik om de ondertitelstijl van het model te bewerken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524000" y="6099873"/>
            <a:ext cx="9144000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rgbClr val="B4B4B4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737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31912"/>
            <a:ext cx="4494196" cy="334060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defRPr sz="3400" baseline="0">
                <a:latin typeface="Calibri" charset="0"/>
              </a:defRPr>
            </a:lvl1pPr>
          </a:lstStyle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6096000" y="1080000"/>
            <a:ext cx="6096000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400" baseline="0"/>
            </a:lvl1pPr>
            <a:lvl2pPr marL="0" indent="0">
              <a:spcBef>
                <a:spcPts val="1500"/>
              </a:spcBef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7341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736414"/>
            <a:ext cx="10515600" cy="325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400" baseline="0"/>
            </a:lvl1pPr>
            <a:lvl2pPr marL="0" indent="0">
              <a:spcBef>
                <a:spcPts val="1500"/>
              </a:spcBef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nl-BE" dirty="0" smtClean="0"/>
              <a:t>Titelstijl van model bewerken</a:t>
            </a:r>
            <a:endParaRPr lang="nl-NL" dirty="0" smtClean="0"/>
          </a:p>
          <a:p>
            <a:pPr lvl="1"/>
            <a:r>
              <a:rPr lang="nl-BE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61023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736414"/>
            <a:ext cx="10515600" cy="325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400" baseline="0"/>
            </a:lvl1pPr>
            <a:lvl2pPr>
              <a:spcBef>
                <a:spcPts val="1500"/>
              </a:spcBef>
              <a:defRPr/>
            </a:lvl2pPr>
            <a:lvl3pPr>
              <a:spcBef>
                <a:spcPts val="1500"/>
              </a:spcBef>
              <a:defRPr/>
            </a:lvl3pPr>
            <a:lvl4pPr>
              <a:spcBef>
                <a:spcPts val="1500"/>
              </a:spcBef>
              <a:defRPr/>
            </a:lvl4pPr>
            <a:lvl5pPr>
              <a:spcBef>
                <a:spcPts val="1500"/>
              </a:spcBef>
              <a:defRPr/>
            </a:lvl5pPr>
          </a:lstStyle>
          <a:p>
            <a:r>
              <a:rPr lang="nl-BE" dirty="0" smtClean="0"/>
              <a:t>Titelstijl van model bewerken</a:t>
            </a:r>
            <a:endParaRPr lang="nl-NL" dirty="0" smtClean="0"/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010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1" y="1736414"/>
            <a:ext cx="4391722" cy="325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400" baseline="0"/>
            </a:lvl1pPr>
            <a:lvl2pPr marL="0" indent="0">
              <a:spcBef>
                <a:spcPts val="1500"/>
              </a:spcBef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nl-BE" dirty="0" smtClean="0"/>
              <a:t>Titelstijl van model bewerken</a:t>
            </a:r>
            <a:endParaRPr lang="nl-NL" dirty="0" smtClean="0"/>
          </a:p>
          <a:p>
            <a:pPr lvl="1"/>
            <a:r>
              <a:rPr lang="nl-BE" dirty="0" smtClean="0"/>
              <a:t>Tweede niveau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0"/>
          </p:nvPr>
        </p:nvSpPr>
        <p:spPr>
          <a:xfrm>
            <a:off x="6096000" y="1081668"/>
            <a:ext cx="6096000" cy="46835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400" baseline="0"/>
            </a:lvl1pPr>
            <a:lvl2pPr marL="0" indent="0">
              <a:spcBef>
                <a:spcPts val="1500"/>
              </a:spcBef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1675539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736414"/>
            <a:ext cx="6900746" cy="32593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400" baseline="0"/>
            </a:lvl1pPr>
            <a:lvl2pPr marL="0" indent="0">
              <a:spcBef>
                <a:spcPts val="1500"/>
              </a:spcBef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nl-BE" dirty="0" smtClean="0"/>
              <a:t>Titelstijl van model bewerken</a:t>
            </a:r>
            <a:endParaRPr lang="nl-NL" dirty="0" smtClean="0"/>
          </a:p>
          <a:p>
            <a:pPr lvl="1"/>
            <a:r>
              <a:rPr lang="nl-BE" dirty="0" smtClean="0"/>
              <a:t>Tweede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575288" y="1080000"/>
            <a:ext cx="3616711" cy="4680000"/>
          </a:xfrm>
          <a:prstGeom prst="rect">
            <a:avLst/>
          </a:prstGeom>
          <a:solidFill>
            <a:srgbClr val="3AD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9222059" y="1736414"/>
            <a:ext cx="2308302" cy="32593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3400" baseline="0"/>
            </a:lvl1pPr>
            <a:lvl2pPr marL="0" indent="0" fontAlgn="ctr">
              <a:spcBef>
                <a:spcPts val="1500"/>
              </a:spcBef>
              <a:buFontTx/>
              <a:buNone/>
              <a:defRPr sz="2000" baseline="0">
                <a:latin typeface="Calibri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nl-BE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936787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968136"/>
            <a:ext cx="12192000" cy="1791864"/>
          </a:xfrm>
          <a:prstGeom prst="rect">
            <a:avLst/>
          </a:prstGeom>
          <a:solidFill>
            <a:srgbClr val="3AD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1736414"/>
            <a:ext cx="10515600" cy="7503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aseline="0"/>
            </a:lvl1pPr>
            <a:lvl2pPr>
              <a:spcBef>
                <a:spcPts val="1500"/>
              </a:spcBef>
              <a:defRPr sz="2000"/>
            </a:lvl2pPr>
            <a:lvl3pPr>
              <a:spcBef>
                <a:spcPts val="1500"/>
              </a:spcBef>
              <a:defRPr sz="2000"/>
            </a:lvl3pPr>
            <a:lvl4pPr>
              <a:spcBef>
                <a:spcPts val="1500"/>
              </a:spcBef>
              <a:defRPr sz="2000"/>
            </a:lvl4pPr>
            <a:lvl5pPr>
              <a:spcBef>
                <a:spcPts val="1500"/>
              </a:spcBef>
              <a:defRPr sz="2000"/>
            </a:lvl5pPr>
          </a:lstStyle>
          <a:p>
            <a:r>
              <a:rPr lang="nl-BE" dirty="0" smtClean="0"/>
              <a:t>Titelstijl van </a:t>
            </a:r>
            <a:r>
              <a:rPr lang="nl-BE" smtClean="0"/>
              <a:t>model bewerken</a:t>
            </a:r>
            <a:endParaRPr lang="nl-NL" dirty="0"/>
          </a:p>
        </p:txBody>
      </p:sp>
      <p:sp>
        <p:nvSpPr>
          <p:cNvPr id="4" name="Rechthoek 3"/>
          <p:cNvSpPr/>
          <p:nvPr userDrawn="1"/>
        </p:nvSpPr>
        <p:spPr>
          <a:xfrm>
            <a:off x="0" y="2889864"/>
            <a:ext cx="12192000" cy="10782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38200" y="4602275"/>
            <a:ext cx="10515600" cy="7503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aseline="0"/>
            </a:lvl1pPr>
            <a:lvl2pPr>
              <a:spcBef>
                <a:spcPts val="1500"/>
              </a:spcBef>
              <a:defRPr sz="2000"/>
            </a:lvl2pPr>
            <a:lvl3pPr>
              <a:spcBef>
                <a:spcPts val="1500"/>
              </a:spcBef>
              <a:defRPr sz="2000"/>
            </a:lvl3pPr>
            <a:lvl4pPr>
              <a:spcBef>
                <a:spcPts val="1500"/>
              </a:spcBef>
              <a:defRPr sz="2000"/>
            </a:lvl4pPr>
            <a:lvl5pPr>
              <a:spcBef>
                <a:spcPts val="1500"/>
              </a:spcBef>
              <a:defRPr sz="2000"/>
            </a:lvl5pPr>
          </a:lstStyle>
          <a:p>
            <a:r>
              <a:rPr lang="nl-BE" dirty="0" smtClean="0"/>
              <a:t>Titelstijl van </a:t>
            </a:r>
            <a:r>
              <a:rPr lang="nl-BE" smtClean="0"/>
              <a:t>model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57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5419493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096000" y="802887"/>
            <a:ext cx="5467815" cy="51853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400" baseline="0"/>
            </a:lvl1pPr>
            <a:lvl2pPr marL="0" indent="0">
              <a:spcBef>
                <a:spcPts val="1500"/>
              </a:spcBef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nl-BE" dirty="0" smtClean="0"/>
              <a:t>Titelstijl van model bewerken</a:t>
            </a:r>
            <a:endParaRPr lang="nl-NL" dirty="0" smtClean="0"/>
          </a:p>
          <a:p>
            <a:pPr lvl="1"/>
            <a:r>
              <a:rPr lang="nl-BE" dirty="0" smtClean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7082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080000"/>
            <a:ext cx="12192000" cy="4680000"/>
          </a:xfrm>
          <a:prstGeom prst="rect">
            <a:avLst/>
          </a:prstGeom>
          <a:solidFill>
            <a:srgbClr val="3AD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9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080000"/>
            <a:ext cx="12192000" cy="4680000"/>
          </a:xfrm>
          <a:prstGeom prst="rect">
            <a:avLst/>
          </a:prstGeom>
          <a:solidFill>
            <a:srgbClr val="3AD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10782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 userDrawn="1"/>
        </p:nvSpPr>
        <p:spPr>
          <a:xfrm>
            <a:off x="0" y="576000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31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2000" cy="107827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5760000"/>
            <a:ext cx="12192000" cy="109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0" y="1080000"/>
            <a:ext cx="12192000" cy="46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4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5397191" y="0"/>
            <a:ext cx="679481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hyperlink" Target="http://www.eos-oostende.be/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3.png"/><Relationship Id="rId2" Type="http://schemas.openxmlformats.org/officeDocument/2006/relationships/hyperlink" Target="http://www.welzijn13.be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deschakelaar.be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wvi.be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energieleningwesthoek.be/" TargetMode="Externa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je huis </a:t>
            </a:r>
            <a:br>
              <a:rPr lang="nl-NL" dirty="0" smtClean="0"/>
            </a:br>
            <a:r>
              <a:rPr lang="nl-NL" dirty="0" smtClean="0"/>
              <a:t>energiezuiniger,</a:t>
            </a:r>
            <a:br>
              <a:rPr lang="nl-NL" dirty="0" smtClean="0"/>
            </a:br>
            <a:r>
              <a:rPr lang="nl-NL" dirty="0" smtClean="0"/>
              <a:t>zonder impact </a:t>
            </a:r>
            <a:br>
              <a:rPr lang="nl-NL" dirty="0" smtClean="0"/>
            </a:br>
            <a:r>
              <a:rPr lang="nl-NL" dirty="0" smtClean="0"/>
              <a:t>op je gezinsbudget.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80000"/>
            <a:ext cx="6076961" cy="4680000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95" y="4154758"/>
            <a:ext cx="1438656" cy="14386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288000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2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6657279" y="1137425"/>
            <a:ext cx="5438523" cy="4438185"/>
          </a:xfrm>
        </p:spPr>
        <p:txBody>
          <a:bodyPr numCol="2" spcCol="720000">
            <a:noAutofit/>
          </a:bodyPr>
          <a:lstStyle/>
          <a:p>
            <a:pPr>
              <a:spcBef>
                <a:spcPts val="500"/>
              </a:spcBef>
            </a:pPr>
            <a:r>
              <a:rPr lang="en-US" sz="2000" b="1" baseline="30000" dirty="0" smtClean="0"/>
              <a:t>W13</a:t>
            </a:r>
            <a:endParaRPr lang="en-US" sz="2000" baseline="30000" dirty="0" smtClean="0"/>
          </a:p>
          <a:p>
            <a:pPr>
              <a:spcBef>
                <a:spcPts val="500"/>
              </a:spcBef>
            </a:pPr>
            <a:r>
              <a:rPr lang="en-US" sz="2000" baseline="30000" dirty="0" smtClean="0"/>
              <a:t>President </a:t>
            </a:r>
            <a:r>
              <a:rPr lang="en-US" sz="2000" baseline="30000" dirty="0" err="1" smtClean="0"/>
              <a:t>Kennedypark</a:t>
            </a:r>
            <a:r>
              <a:rPr lang="en-US" sz="2000" baseline="30000" dirty="0" smtClean="0"/>
              <a:t> 10</a:t>
            </a:r>
            <a:br>
              <a:rPr lang="en-US" sz="2000" baseline="30000" dirty="0" smtClean="0"/>
            </a:br>
            <a:r>
              <a:rPr lang="en-US" sz="2000" baseline="30000" dirty="0" smtClean="0"/>
              <a:t>8500 Kortrijk</a:t>
            </a:r>
            <a:br>
              <a:rPr lang="en-US" sz="2000" baseline="30000" dirty="0" smtClean="0"/>
            </a:br>
            <a:r>
              <a:rPr lang="de-DE" sz="2000" baseline="30000" dirty="0" smtClean="0"/>
              <a:t>056 24 16 20</a:t>
            </a:r>
            <a:br>
              <a:rPr lang="de-DE" sz="2000" baseline="30000" dirty="0" smtClean="0"/>
            </a:br>
            <a:r>
              <a:rPr lang="de-DE" sz="2000" baseline="30000" dirty="0" smtClean="0"/>
              <a:t>kim.vanbelleghem@welzijn13.be</a:t>
            </a:r>
            <a:r>
              <a:rPr lang="de-DE" sz="2000" baseline="30000" dirty="0"/>
              <a:t/>
            </a:r>
            <a:br>
              <a:rPr lang="de-DE" sz="2000" baseline="30000" dirty="0"/>
            </a:br>
            <a:r>
              <a:rPr lang="de-DE" sz="2000" u="sng" baseline="30000" dirty="0" smtClean="0">
                <a:hlinkClick r:id="rId2"/>
              </a:rPr>
              <a:t>www.welzijn13.be</a:t>
            </a:r>
            <a:endParaRPr lang="de-DE" sz="2000" u="sng" baseline="30000" dirty="0" smtClean="0"/>
          </a:p>
          <a:p>
            <a:pPr>
              <a:spcBef>
                <a:spcPts val="500"/>
              </a:spcBef>
            </a:pPr>
            <a:endParaRPr lang="de-DE" sz="2000" baseline="30000" dirty="0" smtClean="0"/>
          </a:p>
          <a:p>
            <a:pPr>
              <a:spcBef>
                <a:spcPts val="500"/>
              </a:spcBef>
            </a:pPr>
            <a:r>
              <a:rPr lang="en-US" sz="2000" b="1" baseline="30000" dirty="0" err="1" smtClean="0"/>
              <a:t>eos</a:t>
            </a:r>
            <a:r>
              <a:rPr lang="en-US" sz="2000" b="1" baseline="30000" dirty="0" smtClean="0"/>
              <a:t>, </a:t>
            </a:r>
            <a:r>
              <a:rPr lang="en-US" sz="2000" b="1" baseline="30000" dirty="0" err="1" smtClean="0"/>
              <a:t>Energiehuis</a:t>
            </a:r>
            <a:r>
              <a:rPr lang="en-US" sz="2000" b="1" baseline="30000" dirty="0" smtClean="0"/>
              <a:t> Oostende</a:t>
            </a:r>
            <a:endParaRPr lang="en-US" sz="2000" baseline="30000" dirty="0" smtClean="0"/>
          </a:p>
          <a:p>
            <a:pPr>
              <a:spcBef>
                <a:spcPts val="500"/>
              </a:spcBef>
            </a:pPr>
            <a:r>
              <a:rPr lang="en-US" sz="2000" baseline="30000" dirty="0" err="1" smtClean="0"/>
              <a:t>Torhoutsesteenweg</a:t>
            </a:r>
            <a:r>
              <a:rPr lang="en-US" sz="2000" baseline="30000" dirty="0" smtClean="0"/>
              <a:t> 287</a:t>
            </a:r>
            <a:br>
              <a:rPr lang="en-US" sz="2000" baseline="30000" dirty="0" smtClean="0"/>
            </a:br>
            <a:r>
              <a:rPr lang="en-US" sz="2000" baseline="30000" dirty="0" smtClean="0"/>
              <a:t>8400 Oostende</a:t>
            </a:r>
            <a:br>
              <a:rPr lang="en-US" sz="2000" baseline="30000" dirty="0" smtClean="0"/>
            </a:br>
            <a:r>
              <a:rPr lang="is-IS" sz="2000" baseline="30000" dirty="0" smtClean="0"/>
              <a:t>059 33 91 30</a:t>
            </a:r>
            <a:br>
              <a:rPr lang="is-IS" sz="2000" baseline="30000" dirty="0" smtClean="0"/>
            </a:br>
            <a:r>
              <a:rPr lang="nl-NL" sz="2000" baseline="30000" dirty="0" err="1" smtClean="0"/>
              <a:t>eos@oostende.be</a:t>
            </a:r>
            <a:r>
              <a:rPr lang="nl-NL" sz="2000" baseline="30000" dirty="0"/>
              <a:t/>
            </a:r>
            <a:br>
              <a:rPr lang="nl-NL" sz="2000" baseline="30000" dirty="0"/>
            </a:br>
            <a:r>
              <a:rPr lang="nl-NL" sz="2000" baseline="30000" dirty="0" smtClean="0">
                <a:hlinkClick r:id="rId3"/>
              </a:rPr>
              <a:t>www.eos-oostende.be</a:t>
            </a:r>
            <a:endParaRPr lang="nl-NL" sz="2000" baseline="30000" dirty="0" smtClean="0"/>
          </a:p>
          <a:p>
            <a:pPr>
              <a:spcBef>
                <a:spcPts val="500"/>
              </a:spcBef>
            </a:pPr>
            <a:endParaRPr lang="nl-NL" sz="2000" baseline="30000" dirty="0" smtClean="0"/>
          </a:p>
          <a:p>
            <a:pPr>
              <a:spcBef>
                <a:spcPts val="500"/>
              </a:spcBef>
            </a:pPr>
            <a:r>
              <a:rPr lang="en-US" sz="2000" b="1" baseline="30000" dirty="0" err="1" smtClean="0"/>
              <a:t>Energielening</a:t>
            </a:r>
            <a:r>
              <a:rPr lang="en-US" sz="2000" b="1" baseline="30000" dirty="0" smtClean="0"/>
              <a:t> </a:t>
            </a:r>
            <a:r>
              <a:rPr lang="en-US" sz="2000" b="1" baseline="30000" dirty="0" err="1" smtClean="0"/>
              <a:t>Westhoek</a:t>
            </a:r>
            <a:endParaRPr lang="en-US" sz="2000" baseline="30000" dirty="0" smtClean="0"/>
          </a:p>
          <a:p>
            <a:pPr>
              <a:spcBef>
                <a:spcPts val="500"/>
              </a:spcBef>
            </a:pPr>
            <a:r>
              <a:rPr lang="en-US" sz="2000" baseline="30000" dirty="0" err="1" smtClean="0"/>
              <a:t>Veurnestraat</a:t>
            </a:r>
            <a:r>
              <a:rPr lang="en-US" sz="2000" baseline="30000" dirty="0" smtClean="0"/>
              <a:t> 22</a:t>
            </a:r>
            <a:br>
              <a:rPr lang="en-US" sz="2000" baseline="30000" dirty="0" smtClean="0"/>
            </a:br>
            <a:r>
              <a:rPr lang="en-US" sz="2000" baseline="30000" dirty="0" smtClean="0"/>
              <a:t>8970 </a:t>
            </a:r>
            <a:r>
              <a:rPr lang="en-US" sz="2000" baseline="30000" dirty="0" err="1" smtClean="0"/>
              <a:t>Poperinge</a:t>
            </a:r>
            <a:r>
              <a:rPr lang="en-US" sz="2000" baseline="30000" dirty="0"/>
              <a:t/>
            </a:r>
            <a:br>
              <a:rPr lang="en-US" sz="2000" baseline="30000" dirty="0"/>
            </a:br>
            <a:r>
              <a:rPr lang="cs-CZ" sz="2000" baseline="30000" dirty="0" smtClean="0"/>
              <a:t>0491 37 49 83</a:t>
            </a:r>
            <a:br>
              <a:rPr lang="cs-CZ" sz="2000" baseline="30000" dirty="0" smtClean="0"/>
            </a:br>
            <a:r>
              <a:rPr lang="cs-CZ" sz="2000" baseline="30000" dirty="0" err="1" smtClean="0"/>
              <a:t>info@energieleningwesthoek.be</a:t>
            </a:r>
            <a:r>
              <a:rPr lang="cs-CZ" sz="2000" baseline="30000" dirty="0"/>
              <a:t/>
            </a:r>
            <a:br>
              <a:rPr lang="cs-CZ" sz="2000" baseline="30000" dirty="0"/>
            </a:br>
            <a:r>
              <a:rPr lang="cs-CZ" sz="2000" baseline="30000" dirty="0" smtClean="0">
                <a:hlinkClick r:id="rId4"/>
              </a:rPr>
              <a:t>www.energieleningwesthoek.be</a:t>
            </a:r>
            <a:endParaRPr lang="cs-CZ" sz="2000" baseline="30000" dirty="0" smtClean="0"/>
          </a:p>
          <a:p>
            <a:pPr>
              <a:spcBef>
                <a:spcPts val="500"/>
              </a:spcBef>
            </a:pPr>
            <a:endParaRPr lang="en-US" sz="2000" b="1" baseline="30000" dirty="0" smtClean="0"/>
          </a:p>
          <a:p>
            <a:pPr>
              <a:spcBef>
                <a:spcPts val="500"/>
              </a:spcBef>
            </a:pPr>
            <a:r>
              <a:rPr lang="en-US" sz="2000" b="1" baseline="30000" dirty="0" smtClean="0"/>
              <a:t>WVI</a:t>
            </a:r>
            <a:endParaRPr lang="en-US" sz="2000" baseline="30000" dirty="0" smtClean="0"/>
          </a:p>
          <a:p>
            <a:pPr>
              <a:spcBef>
                <a:spcPts val="500"/>
              </a:spcBef>
            </a:pPr>
            <a:r>
              <a:rPr lang="en-US" sz="2000" baseline="30000" dirty="0" smtClean="0"/>
              <a:t>Baron </a:t>
            </a:r>
            <a:r>
              <a:rPr lang="en-US" sz="2000" baseline="30000" dirty="0" err="1" smtClean="0"/>
              <a:t>Ruzettelaan</a:t>
            </a:r>
            <a:r>
              <a:rPr lang="en-US" sz="2000" baseline="30000" dirty="0" smtClean="0"/>
              <a:t> 35</a:t>
            </a:r>
            <a:br>
              <a:rPr lang="en-US" sz="2000" baseline="30000" dirty="0" smtClean="0"/>
            </a:br>
            <a:r>
              <a:rPr lang="nl-NL" sz="2000" baseline="30000" dirty="0" smtClean="0"/>
              <a:t>8310 Brugge</a:t>
            </a:r>
            <a:br>
              <a:rPr lang="nl-NL" sz="2000" baseline="30000" dirty="0" smtClean="0"/>
            </a:br>
            <a:r>
              <a:rPr lang="is-IS" sz="2000" baseline="30000" dirty="0" smtClean="0"/>
              <a:t>050 36 71 71</a:t>
            </a:r>
            <a:br>
              <a:rPr lang="is-IS" sz="2000" baseline="30000" dirty="0" smtClean="0"/>
            </a:br>
            <a:r>
              <a:rPr lang="nl-NL" sz="2000" baseline="30000" dirty="0" err="1" smtClean="0"/>
              <a:t>energielening@wvi.be</a:t>
            </a:r>
            <a:r>
              <a:rPr lang="nl-NL" sz="2000" baseline="30000" dirty="0"/>
              <a:t/>
            </a:r>
            <a:br>
              <a:rPr lang="nl-NL" sz="2000" baseline="30000" dirty="0"/>
            </a:br>
            <a:r>
              <a:rPr lang="nl-NL" sz="2000" baseline="30000" dirty="0" smtClean="0">
                <a:hlinkClick r:id="rId5"/>
              </a:rPr>
              <a:t>www.wvi.be</a:t>
            </a:r>
            <a:endParaRPr lang="nl-NL" sz="2000" baseline="30000" dirty="0" smtClean="0"/>
          </a:p>
          <a:p>
            <a:pPr>
              <a:spcBef>
                <a:spcPts val="500"/>
              </a:spcBef>
            </a:pPr>
            <a:endParaRPr lang="en-US" sz="2000" b="1" baseline="30000" dirty="0" smtClean="0"/>
          </a:p>
          <a:p>
            <a:pPr>
              <a:spcBef>
                <a:spcPts val="500"/>
              </a:spcBef>
            </a:pPr>
            <a:r>
              <a:rPr lang="en-US" sz="2000" b="1" baseline="30000" dirty="0" smtClean="0"/>
              <a:t>De </a:t>
            </a:r>
            <a:r>
              <a:rPr lang="en-US" sz="2000" b="1" baseline="30000" dirty="0" err="1" smtClean="0"/>
              <a:t>Schakelaar</a:t>
            </a:r>
            <a:endParaRPr lang="en-US" sz="2000" baseline="30000" dirty="0"/>
          </a:p>
          <a:p>
            <a:pPr>
              <a:spcBef>
                <a:spcPts val="500"/>
              </a:spcBef>
            </a:pPr>
            <a:r>
              <a:rPr lang="en-US" sz="2000" baseline="30000" dirty="0" smtClean="0"/>
              <a:t>Huis van de </a:t>
            </a:r>
            <a:r>
              <a:rPr lang="en-US" sz="2000" baseline="30000" dirty="0" err="1" smtClean="0"/>
              <a:t>Bruggeling</a:t>
            </a:r>
            <a:r>
              <a:rPr lang="en-US" sz="2000" baseline="30000" dirty="0"/>
              <a:t/>
            </a:r>
            <a:br>
              <a:rPr lang="en-US" sz="2000" baseline="30000" dirty="0"/>
            </a:br>
            <a:r>
              <a:rPr lang="en-US" sz="2000" baseline="30000" dirty="0" smtClean="0"/>
              <a:t>Frank Van </a:t>
            </a:r>
            <a:r>
              <a:rPr lang="en-US" sz="2000" baseline="30000" dirty="0" err="1" smtClean="0"/>
              <a:t>Ackerpromenade</a:t>
            </a:r>
            <a:r>
              <a:rPr lang="en-US" sz="2000" baseline="30000" dirty="0" smtClean="0"/>
              <a:t> 2</a:t>
            </a:r>
            <a:br>
              <a:rPr lang="en-US" sz="2000" baseline="30000" dirty="0" smtClean="0"/>
            </a:br>
            <a:r>
              <a:rPr lang="nl-NL" sz="2000" baseline="30000" dirty="0" smtClean="0"/>
              <a:t>8000 Brugge</a:t>
            </a:r>
            <a:br>
              <a:rPr lang="nl-NL" sz="2000" baseline="30000" dirty="0" smtClean="0"/>
            </a:br>
            <a:r>
              <a:rPr lang="is-IS" sz="2000" baseline="30000" dirty="0"/>
              <a:t>050 44 80 00</a:t>
            </a:r>
          </a:p>
          <a:p>
            <a:pPr>
              <a:spcBef>
                <a:spcPts val="500"/>
              </a:spcBef>
            </a:pPr>
            <a:r>
              <a:rPr lang="is-IS" sz="2000" baseline="30000" dirty="0"/>
              <a:t>info@deschakelaar.be</a:t>
            </a:r>
            <a:r>
              <a:rPr lang="is-IS" sz="2000" baseline="30000" dirty="0" smtClean="0"/>
              <a:t/>
            </a:r>
            <a:br>
              <a:rPr lang="is-IS" sz="2000" baseline="30000" dirty="0" smtClean="0"/>
            </a:br>
            <a:r>
              <a:rPr lang="nl-NL" sz="2000" baseline="30000" dirty="0" smtClean="0">
                <a:hlinkClick r:id="rId6"/>
              </a:rPr>
              <a:t>www.deschakelaar.be</a:t>
            </a:r>
            <a:endParaRPr lang="nl-NL" sz="2000" baseline="30000" dirty="0" smtClean="0"/>
          </a:p>
          <a:p>
            <a:pPr>
              <a:spcBef>
                <a:spcPts val="500"/>
              </a:spcBef>
            </a:pPr>
            <a:endParaRPr lang="nl-NL" sz="2000" baseline="30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45" y="5719684"/>
            <a:ext cx="6120384" cy="107899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70" y="889534"/>
            <a:ext cx="431597" cy="431597"/>
          </a:xfrm>
          <a:prstGeom prst="rect">
            <a:avLst/>
          </a:prstGeom>
        </p:spPr>
      </p:pic>
      <p:pic>
        <p:nvPicPr>
          <p:cNvPr id="15" name="Tijdelijke aanduiding voor inhoud 14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35" y="642904"/>
            <a:ext cx="6120384" cy="5401056"/>
          </a:xfr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70" y="2406100"/>
            <a:ext cx="431597" cy="43159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70" y="3900363"/>
            <a:ext cx="431597" cy="431597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41" y="889534"/>
            <a:ext cx="431597" cy="43159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41" y="2406100"/>
            <a:ext cx="431597" cy="43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nl-BE" dirty="0"/>
              <a:t>Leg me dat</a:t>
            </a:r>
          </a:p>
          <a:p>
            <a:pPr>
              <a:lnSpc>
                <a:spcPts val="2500"/>
              </a:lnSpc>
            </a:pPr>
            <a:r>
              <a:rPr lang="nl-BE" dirty="0"/>
              <a:t>eens duidelijk </a:t>
            </a:r>
            <a:r>
              <a:rPr lang="nl-BE" dirty="0" smtClean="0"/>
              <a:t>uit?</a:t>
            </a:r>
            <a:endParaRPr lang="nl-NL" dirty="0" smtClean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Project met alle </a:t>
            </a:r>
            <a:r>
              <a:rPr lang="nl-NL" sz="2000" dirty="0" smtClean="0"/>
              <a:t>West-Vlaamse energiehuizen, </a:t>
            </a:r>
            <a:r>
              <a:rPr lang="nl-NL" sz="2000" dirty="0"/>
              <a:t>ondersteunt </a:t>
            </a:r>
            <a:r>
              <a:rPr lang="nl-NL" sz="2000" dirty="0" smtClean="0"/>
              <a:t>door de </a:t>
            </a:r>
            <a:r>
              <a:rPr lang="nl-NL" sz="2000" dirty="0"/>
              <a:t>Provincie </a:t>
            </a:r>
            <a:endParaRPr lang="nl-NL" sz="2000" dirty="0" smtClean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M</a:t>
            </a:r>
            <a:r>
              <a:rPr lang="nl-NL" sz="2000" dirty="0" smtClean="0"/>
              <a:t>ensen begeleiden </a:t>
            </a:r>
            <a:r>
              <a:rPr lang="nl-NL" sz="2000" dirty="0"/>
              <a:t>en </a:t>
            </a:r>
            <a:r>
              <a:rPr lang="nl-NL" sz="2000" dirty="0" smtClean="0"/>
              <a:t>ondersteunen </a:t>
            </a:r>
            <a:r>
              <a:rPr lang="nl-NL" sz="2000" dirty="0"/>
              <a:t>in het energiezuinig maken van hun </a:t>
            </a:r>
            <a:r>
              <a:rPr lang="nl-NL" sz="2000" dirty="0" smtClean="0"/>
              <a:t>woning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Garantie dat de kostprijs van de investering niet weegt op het budget</a:t>
            </a:r>
            <a:endParaRPr lang="nl-NL" sz="2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0000"/>
            <a:ext cx="6118126" cy="4680000"/>
          </a:xfrm>
        </p:spPr>
      </p:pic>
    </p:spTree>
    <p:extLst>
      <p:ext uri="{BB962C8B-B14F-4D97-AF65-F5344CB8AC3E}">
        <p14:creationId xmlns:p14="http://schemas.microsoft.com/office/powerpoint/2010/main" val="76113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nl-BE" dirty="0" smtClean="0"/>
              <a:t>Onze garantie</a:t>
            </a:r>
            <a:endParaRPr lang="nl-NL" dirty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Persoonlijke begeleiding, </a:t>
            </a:r>
            <a:r>
              <a:rPr lang="nl-NL" sz="2000" dirty="0"/>
              <a:t>doorheen het hele </a:t>
            </a:r>
            <a:r>
              <a:rPr lang="nl-NL" sz="2000" dirty="0" smtClean="0"/>
              <a:t>traject</a:t>
            </a:r>
            <a:endParaRPr lang="nl-NL" sz="2000" dirty="0" smtClean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Berekening </a:t>
            </a:r>
            <a:r>
              <a:rPr lang="nl-NL" sz="2000" dirty="0"/>
              <a:t>de energiebesparing </a:t>
            </a:r>
            <a:endParaRPr lang="nl-NL" sz="2000" dirty="0" smtClean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Energiehuis komt financieel tussen als de </a:t>
            </a:r>
            <a:r>
              <a:rPr lang="nl-NL" sz="2000" dirty="0"/>
              <a:t>geschatte energiewinst niet wordt </a:t>
            </a:r>
            <a:r>
              <a:rPr lang="nl-NL" sz="2000" dirty="0" smtClean="0"/>
              <a:t>behaald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1668"/>
            <a:ext cx="6096000" cy="469466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288000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5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nl-BE" dirty="0" smtClean="0"/>
              <a:t>Voor wie?</a:t>
            </a:r>
            <a:endParaRPr lang="nl-NL" dirty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bescheiden </a:t>
            </a:r>
            <a:r>
              <a:rPr lang="nl-NL" sz="2000" dirty="0"/>
              <a:t>inkomen </a:t>
            </a:r>
            <a:endParaRPr lang="nl-NL" sz="2000" dirty="0" smtClean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verhoogde </a:t>
            </a:r>
            <a:r>
              <a:rPr lang="nl-NL" sz="2000" dirty="0"/>
              <a:t>tegemoetkoming </a:t>
            </a:r>
            <a:r>
              <a:rPr lang="nl-NL" sz="2000" dirty="0" smtClean="0"/>
              <a:t>van </a:t>
            </a:r>
            <a:r>
              <a:rPr lang="nl-NL" sz="2000" dirty="0"/>
              <a:t>het </a:t>
            </a:r>
            <a:r>
              <a:rPr lang="nl-NL" sz="2000" dirty="0" smtClean="0"/>
              <a:t>ziekenfonds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e</a:t>
            </a:r>
            <a:r>
              <a:rPr lang="nl-NL" sz="2000" dirty="0" smtClean="0"/>
              <a:t>igenaar van een woning in West-Vlaanderen gelegen</a:t>
            </a:r>
            <a:r>
              <a:rPr lang="nl-NL" sz="2000" dirty="0" smtClean="0"/>
              <a:t/>
            </a:r>
            <a:br>
              <a:rPr lang="nl-NL" sz="2000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9378175" y="1736414"/>
            <a:ext cx="2152185" cy="3259332"/>
          </a:xfrm>
        </p:spPr>
        <p:txBody>
          <a:bodyPr anchor="ctr"/>
          <a:lstStyle/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nl-NL" sz="2000" dirty="0"/>
              <a:t>Je wordt persoonlijk </a:t>
            </a:r>
            <a:r>
              <a:rPr lang="nl-NL" sz="2000" dirty="0" smtClean="0"/>
              <a:t>begeleid</a:t>
            </a:r>
            <a:r>
              <a:rPr lang="nl-NL" sz="2000" dirty="0"/>
              <a:t>, </a:t>
            </a:r>
            <a:r>
              <a:rPr lang="nl-NL" sz="2000" dirty="0" smtClean="0"/>
              <a:t>doorheen het </a:t>
            </a:r>
            <a:r>
              <a:rPr lang="nl-NL" sz="2000" dirty="0"/>
              <a:t>hele traject,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van </a:t>
            </a:r>
            <a:r>
              <a:rPr lang="nl-NL" sz="2000" dirty="0"/>
              <a:t>A tot Z.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495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67265" y="1572512"/>
            <a:ext cx="4391722" cy="3259332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nl-BE" dirty="0" smtClean="0"/>
              <a:t>Welke opties zijn </a:t>
            </a:r>
            <a:r>
              <a:rPr lang="nl-BE" dirty="0" smtClean="0"/>
              <a:t>er?</a:t>
            </a:r>
            <a:endParaRPr lang="nl-NL" dirty="0" smtClean="0"/>
          </a:p>
          <a:p>
            <a:pPr lvl="1">
              <a:lnSpc>
                <a:spcPct val="100000"/>
              </a:lnSpc>
            </a:pPr>
            <a:r>
              <a:rPr lang="nl-NL" sz="2000" b="1" dirty="0" smtClean="0">
                <a:latin typeface="Calibri" charset="0"/>
                <a:ea typeface="Calibri" charset="0"/>
                <a:cs typeface="Calibri" charset="0"/>
              </a:rPr>
              <a:t>Condensatieketel</a:t>
            </a:r>
            <a:endParaRPr lang="nl-NL" sz="2000" b="1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0000"/>
            <a:ext cx="6118126" cy="4680000"/>
          </a:xfrm>
        </p:spPr>
      </p:pic>
    </p:spTree>
    <p:extLst>
      <p:ext uri="{BB962C8B-B14F-4D97-AF65-F5344CB8AC3E}">
        <p14:creationId xmlns:p14="http://schemas.microsoft.com/office/powerpoint/2010/main" val="192738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nl-BE" dirty="0"/>
              <a:t>Welke opties zijn er?</a:t>
            </a:r>
            <a:endParaRPr lang="nl-NL" dirty="0"/>
          </a:p>
          <a:p>
            <a:pPr lvl="1">
              <a:lnSpc>
                <a:spcPct val="100000"/>
              </a:lnSpc>
            </a:pPr>
            <a:r>
              <a:rPr lang="nl-NL" sz="2000" b="1" dirty="0">
                <a:latin typeface="Calibri" charset="0"/>
                <a:ea typeface="Calibri" charset="0"/>
                <a:cs typeface="Calibri" charset="0"/>
              </a:rPr>
              <a:t>Dak- of </a:t>
            </a:r>
            <a:r>
              <a:rPr lang="nl-NL" sz="2000" b="1" dirty="0" smtClean="0">
                <a:latin typeface="Calibri" charset="0"/>
                <a:ea typeface="Calibri" charset="0"/>
                <a:cs typeface="Calibri" charset="0"/>
              </a:rPr>
              <a:t>zoldervloerisolatie</a:t>
            </a:r>
            <a:endParaRPr lang="nl-NL" sz="2000" b="1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0000"/>
            <a:ext cx="6118126" cy="4680000"/>
          </a:xfrm>
        </p:spPr>
      </p:pic>
    </p:spTree>
    <p:extLst>
      <p:ext uri="{BB962C8B-B14F-4D97-AF65-F5344CB8AC3E}">
        <p14:creationId xmlns:p14="http://schemas.microsoft.com/office/powerpoint/2010/main" val="52962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nl-BE" dirty="0" smtClean="0"/>
              <a:t>Traject in 4 stappen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0000"/>
            <a:ext cx="6118126" cy="4680000"/>
          </a:xfrm>
        </p:spPr>
      </p:pic>
    </p:spTree>
    <p:extLst>
      <p:ext uri="{BB962C8B-B14F-4D97-AF65-F5344CB8AC3E}">
        <p14:creationId xmlns:p14="http://schemas.microsoft.com/office/powerpoint/2010/main" val="33070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3" lvl="1" indent="0">
              <a:lnSpc>
                <a:spcPct val="100000"/>
              </a:lnSpc>
              <a:buNone/>
            </a:pPr>
            <a:r>
              <a:rPr lang="nl-NL" sz="2000" dirty="0" smtClean="0"/>
              <a:t>Gratis energiescan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Zoektocht naar een aannemer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288000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3176166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</a:t>
            </a:r>
            <a:r>
              <a:rPr lang="nl-NL" dirty="0" smtClean="0"/>
              <a:t>egeleiding van </a:t>
            </a:r>
            <a:r>
              <a:rPr lang="nl-NL" dirty="0" smtClean="0"/>
              <a:t>financiering tot oplevering van de </a:t>
            </a:r>
            <a:r>
              <a:rPr lang="nl-NL" dirty="0" smtClean="0"/>
              <a:t>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Geen </a:t>
            </a:r>
            <a:r>
              <a:rPr lang="nl-NL" dirty="0" smtClean="0"/>
              <a:t>financieel </a:t>
            </a:r>
            <a:r>
              <a:rPr lang="nl-NL" dirty="0" smtClean="0"/>
              <a:t>risico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288000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3176166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5371"/>
      </p:ext>
    </p:extLst>
  </p:cSld>
  <p:clrMapOvr>
    <a:masterClrMapping/>
  </p:clrMapOvr>
</p:sld>
</file>

<file path=ppt/theme/theme1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Aangepast 1">
      <a:dk1>
        <a:srgbClr val="000000"/>
      </a:dk1>
      <a:lt1>
        <a:srgbClr val="FFFFFF"/>
      </a:lt1>
      <a:dk2>
        <a:srgbClr val="B4B4B4"/>
      </a:dk2>
      <a:lt2>
        <a:srgbClr val="D5D9DA"/>
      </a:lt2>
      <a:accent1>
        <a:srgbClr val="3AD5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lIns="0" tIns="0" rIns="0" bIns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132</Words>
  <Application>Microsoft Office PowerPoint</Application>
  <PresentationFormat>Breedbeeld</PresentationFormat>
  <Paragraphs>39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3_Aangepast ontwerp</vt:lpstr>
      <vt:lpstr>Office-thema</vt:lpstr>
      <vt:lpstr>1_Aangepast ontwerp</vt:lpstr>
      <vt:lpstr>2_Aangepast ontwerp</vt:lpstr>
      <vt:lpstr>Maak je huis  energiezuiniger, zonder impact  op je gezinsbudget.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Sophie Bossuyt</dc:creator>
  <cp:lastModifiedBy>Vercruyce Annick</cp:lastModifiedBy>
  <cp:revision>32</cp:revision>
  <dcterms:created xsi:type="dcterms:W3CDTF">2016-10-26T09:58:28Z</dcterms:created>
  <dcterms:modified xsi:type="dcterms:W3CDTF">2016-11-30T14:51:37Z</dcterms:modified>
</cp:coreProperties>
</file>